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52"/>
  </p:notesMasterIdLst>
  <p:sldIdLst>
    <p:sldId id="758" r:id="rId2"/>
    <p:sldId id="759" r:id="rId3"/>
    <p:sldId id="628" r:id="rId4"/>
    <p:sldId id="834" r:id="rId5"/>
    <p:sldId id="835" r:id="rId6"/>
    <p:sldId id="633" r:id="rId7"/>
    <p:sldId id="641" r:id="rId8"/>
    <p:sldId id="865" r:id="rId9"/>
    <p:sldId id="836" r:id="rId10"/>
    <p:sldId id="837" r:id="rId11"/>
    <p:sldId id="866" r:id="rId12"/>
    <p:sldId id="839" r:id="rId13"/>
    <p:sldId id="867" r:id="rId14"/>
    <p:sldId id="868" r:id="rId15"/>
    <p:sldId id="645" r:id="rId16"/>
    <p:sldId id="840" r:id="rId17"/>
    <p:sldId id="838" r:id="rId18"/>
    <p:sldId id="649" r:id="rId19"/>
    <p:sldId id="869" r:id="rId20"/>
    <p:sldId id="841" r:id="rId21"/>
    <p:sldId id="870" r:id="rId22"/>
    <p:sldId id="871" r:id="rId23"/>
    <p:sldId id="842" r:id="rId24"/>
    <p:sldId id="843" r:id="rId25"/>
    <p:sldId id="778" r:id="rId26"/>
    <p:sldId id="844" r:id="rId27"/>
    <p:sldId id="845" r:id="rId28"/>
    <p:sldId id="653" r:id="rId29"/>
    <p:sldId id="846" r:id="rId30"/>
    <p:sldId id="872" r:id="rId31"/>
    <p:sldId id="873" r:id="rId32"/>
    <p:sldId id="847" r:id="rId33"/>
    <p:sldId id="848" r:id="rId34"/>
    <p:sldId id="849" r:id="rId35"/>
    <p:sldId id="875" r:id="rId36"/>
    <p:sldId id="658" r:id="rId37"/>
    <p:sldId id="853" r:id="rId38"/>
    <p:sldId id="854" r:id="rId39"/>
    <p:sldId id="779" r:id="rId40"/>
    <p:sldId id="855" r:id="rId41"/>
    <p:sldId id="857" r:id="rId42"/>
    <p:sldId id="856" r:id="rId43"/>
    <p:sldId id="762" r:id="rId44"/>
    <p:sldId id="780" r:id="rId45"/>
    <p:sldId id="858" r:id="rId46"/>
    <p:sldId id="859" r:id="rId47"/>
    <p:sldId id="861" r:id="rId48"/>
    <p:sldId id="655" r:id="rId49"/>
    <p:sldId id="862" r:id="rId50"/>
    <p:sldId id="863" r:id="rId51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33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rbara Reif" initials="BR" lastIdx="3" clrIdx="0"/>
  <p:cmAuthor id="1" name="Jane Gibbons -X (jagibbon - DEL ORO CONSULTING INC at Cisco)" initials="JG-(-DOCIaC" lastIdx="28" clrIdx="1">
    <p:extLst/>
  </p:cmAuthor>
  <p:cmAuthor id="2" name="Bob Vachon" initials="BV" lastIdx="24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CC"/>
    <a:srgbClr val="000099"/>
    <a:srgbClr val="CC99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75" autoAdjust="0"/>
    <p:restoredTop sz="81025" autoAdjust="0"/>
  </p:normalViewPr>
  <p:slideViewPr>
    <p:cSldViewPr snapToGrid="0" showGuides="1">
      <p:cViewPr varScale="1">
        <p:scale>
          <a:sx n="78" d="100"/>
          <a:sy n="78" d="100"/>
        </p:scale>
        <p:origin x="320" y="56"/>
      </p:cViewPr>
      <p:guideLst>
        <p:guide orient="horz" pos="1620"/>
        <p:guide pos="33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1" d="100"/>
        <a:sy n="111" d="100"/>
      </p:scale>
      <p:origin x="0" y="-5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337D9-3022-3D41-8D8A-BDF2F3B0DD8E}" type="datetimeFigureOut">
              <a:rPr lang="en-US" smtClean="0"/>
              <a:t>3/28/2026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1018C-6CAF-B84E-B92C-ECB119457F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56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80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147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43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388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9859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7901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0913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1792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748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18</a:t>
            </a:fld>
            <a:endParaRPr lang="en-US" altLang="en-US" sz="800" dirty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3892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19</a:t>
            </a:fld>
            <a:endParaRPr lang="en-US" altLang="en-US" sz="800" dirty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46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5296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20</a:t>
            </a:fld>
            <a:endParaRPr lang="en-US" altLang="en-US" sz="800" dirty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4525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21</a:t>
            </a:fld>
            <a:endParaRPr lang="en-US" altLang="en-US" sz="800" dirty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9670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22</a:t>
            </a:fld>
            <a:endParaRPr lang="en-US" altLang="en-US" sz="800" dirty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3869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1126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7894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25</a:t>
            </a:fld>
            <a:endParaRPr lang="en-US" altLang="en-US" sz="800" dirty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526340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26</a:t>
            </a:fld>
            <a:endParaRPr lang="en-US" altLang="en-US" sz="800" dirty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488835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27</a:t>
            </a:fld>
            <a:endParaRPr lang="en-US" altLang="en-US" sz="800" dirty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165676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564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29</a:t>
            </a:fld>
            <a:endParaRPr lang="en-US" altLang="en-US" sz="800" dirty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33606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1901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30</a:t>
            </a:fld>
            <a:endParaRPr lang="en-US" altLang="en-US" sz="800" dirty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60333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7805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32</a:t>
            </a:fld>
            <a:endParaRPr lang="en-US" altLang="en-US" sz="800" dirty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424358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33</a:t>
            </a:fld>
            <a:endParaRPr lang="en-US" altLang="en-US" sz="800" dirty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53380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34</a:t>
            </a:fld>
            <a:endParaRPr lang="en-US" altLang="en-US" sz="800" dirty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921396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35</a:t>
            </a:fld>
            <a:endParaRPr lang="en-US" altLang="en-US" sz="800" dirty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085570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3002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7949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4734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290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4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3422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3574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7329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479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/>
              <a:t>8</a:t>
            </a:r>
            <a:r>
              <a:rPr lang="en-US" sz="1200" b="0" baseline="0" dirty="0"/>
              <a:t> </a:t>
            </a:r>
            <a:r>
              <a:rPr lang="en-US" sz="1200" b="0" dirty="0"/>
              <a:t>– </a:t>
            </a:r>
            <a:r>
              <a:rPr lang="en-US" sz="1200" b="0" dirty="0" err="1"/>
              <a:t>Subnetting</a:t>
            </a:r>
            <a:r>
              <a:rPr lang="en-US" sz="1200" b="0" dirty="0"/>
              <a:t> IP Networks</a:t>
            </a:r>
          </a:p>
          <a:p>
            <a:pPr>
              <a:buFontTx/>
              <a:buNone/>
            </a:pPr>
            <a:r>
              <a:rPr lang="en-US" sz="1200" b="0" dirty="0"/>
              <a:t>8.2 – Addressing Schemes</a:t>
            </a:r>
            <a:endParaRPr lang="en-GB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9326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0063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1577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729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96499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58281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360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5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23212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8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587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847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388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254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86725553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3999" cy="5165874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9884330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797489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1">
              <a:lumMod val="75000"/>
            </a:schemeClr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5154496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73441" y="4954263"/>
            <a:ext cx="676910" cy="18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5">
                <a:solidFill>
                  <a:schemeClr val="tx2"/>
                </a:solidFill>
              </a:defRPr>
            </a:lvl1pPr>
          </a:lstStyle>
          <a:p>
            <a:pPr defTabSz="385763"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</a:rPr>
              <a:pPr defTabSz="385763">
                <a:defRPr/>
              </a:pPr>
              <a:t>‹#›</a:t>
            </a:fld>
            <a:endParaRPr lang="en-US" kern="0" dirty="0">
              <a:solidFill>
                <a:srgbClr val="595959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44065" y="798944"/>
            <a:ext cx="8853286" cy="415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>
                <a:sym typeface="Arial" pitchFamily="34" charset="0"/>
              </a:rPr>
              <a:t>Third level</a:t>
            </a:r>
          </a:p>
          <a:p>
            <a:pPr lvl="3"/>
            <a:r>
              <a:rPr lang="en-US" dirty="0">
                <a:sym typeface="Arial" pitchFamily="34" charset="0"/>
              </a:rPr>
              <a:t>Fourth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41393"/>
            <a:ext cx="9144000" cy="75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2400"/>
            </a:lvl1pPr>
          </a:lstStyle>
          <a:p>
            <a:pPr lvl="0"/>
            <a:r>
              <a:rPr lang="en-US" dirty="0">
                <a:sym typeface="Arial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799662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925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1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rgbClr val="004C69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accent1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3042546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4617842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accent5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t>© 2016  Cisco and/or its affiliates. All rights reserved.   Cisco Confidential</a:t>
            </a:r>
          </a:p>
        </p:txBody>
      </p: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rgbClr val="086D8E"/>
          </a:solidFill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9085412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296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912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Oval 11"/>
          <p:cNvSpPr/>
          <p:nvPr/>
        </p:nvSpPr>
        <p:spPr>
          <a:xfrm>
            <a:off x="575610" y="2552550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426607"/>
            <a:ext cx="698624" cy="698624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1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0" y="3653093"/>
            <a:ext cx="698624" cy="698624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52550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0" y="142724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5387266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Oval 1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6212501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Oval 4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51" name="Oval 50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54" name="Oval 53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57" name="Oval 56"/>
          <p:cNvSpPr/>
          <p:nvPr/>
        </p:nvSpPr>
        <p:spPr>
          <a:xfrm>
            <a:off x="4414576" y="1983084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414575" y="1332693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414576" y="2631212"/>
            <a:ext cx="464815" cy="464815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66" name="Oval 65"/>
          <p:cNvSpPr/>
          <p:nvPr/>
        </p:nvSpPr>
        <p:spPr>
          <a:xfrm>
            <a:off x="4414577" y="3278347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69" name="Oval 68"/>
          <p:cNvSpPr/>
          <p:nvPr/>
        </p:nvSpPr>
        <p:spPr>
          <a:xfrm>
            <a:off x="4414578" y="3925482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4309995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accent3">
                  <a:lumMod val="8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t>© 2016  Cisco and/or its affiliates. All rights reserved.   Cisco Confidential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chemeClr val="accent5"/>
          </a:solidFill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4013" r:id="rId2"/>
    <p:sldLayoutId id="2147484014" r:id="rId3"/>
    <p:sldLayoutId id="2147483965" r:id="rId4"/>
    <p:sldLayoutId id="2147483967" r:id="rId5"/>
    <p:sldLayoutId id="2147483995" r:id="rId6"/>
    <p:sldLayoutId id="2147484007" r:id="rId7"/>
    <p:sldLayoutId id="2147484010" r:id="rId8"/>
    <p:sldLayoutId id="2147484011" r:id="rId9"/>
    <p:sldLayoutId id="2147484015" r:id="rId10"/>
    <p:sldLayoutId id="2147483998" r:id="rId11"/>
    <p:sldLayoutId id="2147484027" r:id="rId12"/>
    <p:sldLayoutId id="2147484029" r:id="rId13"/>
    <p:sldLayoutId id="2147484031" r:id="rId14"/>
  </p:sldLayoutIdLst>
  <p:transition spd="slow">
    <p:wipe/>
  </p:transition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accent4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3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7: </a:t>
            </a:r>
            <a:br>
              <a:rPr lang="en-US" dirty="0"/>
            </a:br>
            <a:r>
              <a:rPr lang="en-US" dirty="0"/>
              <a:t>Subnetting IP Networks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9497" y="3809526"/>
            <a:ext cx="2368954" cy="90217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938014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/>
              <a:t>Subnetting an IPv4 Network</a:t>
            </a:r>
            <a:br>
              <a:rPr lang="en-CA" altLang="en-US" sz="1600" dirty="0"/>
            </a:br>
            <a:r>
              <a:rPr lang="en-CA" altLang="en-US" dirty="0"/>
              <a:t>The Subnet Mask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798944"/>
            <a:ext cx="8853286" cy="4162523"/>
          </a:xfrm>
        </p:spPr>
        <p:txBody>
          <a:bodyPr/>
          <a:lstStyle/>
          <a:p>
            <a:pPr marL="0" indent="0">
              <a:buNone/>
            </a:pPr>
            <a:r>
              <a:rPr lang="en-CA" altLang="en-US" dirty="0" err="1"/>
              <a:t>Subnetting</a:t>
            </a:r>
            <a:r>
              <a:rPr lang="en-CA" altLang="en-US" dirty="0"/>
              <a:t> in Binary</a:t>
            </a:r>
          </a:p>
          <a:p>
            <a:r>
              <a:rPr lang="en-CA" altLang="en-US" sz="1400" dirty="0"/>
              <a:t>ANDING</a:t>
            </a:r>
          </a:p>
          <a:p>
            <a:pPr lvl="1"/>
            <a:r>
              <a:rPr lang="en-CA" altLang="en-US" sz="1300" dirty="0"/>
              <a:t>Convert IP address and Subnet Mask to Binary (line up vertically like an addition problem)</a:t>
            </a:r>
          </a:p>
          <a:p>
            <a:pPr lvl="1"/>
            <a:r>
              <a:rPr lang="en-US" altLang="en-US" sz="1300" dirty="0"/>
              <a:t>Logically AND (1 and 1 = 1, all other combinations = 0)</a:t>
            </a:r>
            <a:endParaRPr lang="en-US" sz="1300" dirty="0"/>
          </a:p>
          <a:p>
            <a:pPr lvl="1"/>
            <a:r>
              <a:rPr lang="en-US" altLang="en-US" sz="1300" dirty="0"/>
              <a:t>Result is network address for original IP address </a:t>
            </a:r>
            <a:endParaRPr lang="en-US" sz="1400" dirty="0"/>
          </a:p>
          <a:p>
            <a:r>
              <a:rPr lang="en-US" sz="1400" dirty="0"/>
              <a:t>Classful </a:t>
            </a:r>
            <a:r>
              <a:rPr lang="en-US" sz="1400" dirty="0" err="1"/>
              <a:t>Subnetting</a:t>
            </a:r>
            <a:r>
              <a:rPr lang="en-US" sz="1400" dirty="0"/>
              <a:t> </a:t>
            </a:r>
          </a:p>
          <a:p>
            <a:pPr lvl="1"/>
            <a:r>
              <a:rPr lang="en-US" sz="1300" dirty="0"/>
              <a:t>Class A  /8  255.0.0.0</a:t>
            </a:r>
          </a:p>
          <a:p>
            <a:pPr lvl="1"/>
            <a:r>
              <a:rPr lang="en-US" sz="1300" dirty="0"/>
              <a:t>Class B  /16  255.255.0.0</a:t>
            </a:r>
          </a:p>
          <a:p>
            <a:pPr lvl="1"/>
            <a:r>
              <a:rPr lang="en-US" sz="1300" dirty="0"/>
              <a:t>Class C  /24  255.255.255.0</a:t>
            </a:r>
            <a:endParaRPr lang="en-CA" altLang="en-US" dirty="0"/>
          </a:p>
          <a:p>
            <a:endParaRPr lang="en-CA" altLang="en-US" dirty="0"/>
          </a:p>
          <a:p>
            <a:endParaRPr lang="en-CA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253" y="2253803"/>
            <a:ext cx="4163098" cy="21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024171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/>
              <a:t>Subnetting</a:t>
            </a:r>
            <a:r>
              <a:rPr lang="en-CA" altLang="en-US" sz="1600" dirty="0"/>
              <a:t> an IPv4 Network</a:t>
            </a:r>
            <a:br>
              <a:rPr lang="en-CA" altLang="en-US" sz="1600" dirty="0"/>
            </a:br>
            <a:r>
              <a:rPr lang="en-CA" altLang="en-US" dirty="0"/>
              <a:t>Video Demonstration – The Subnet Mask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798944"/>
            <a:ext cx="8853286" cy="4162523"/>
          </a:xfrm>
        </p:spPr>
        <p:txBody>
          <a:bodyPr/>
          <a:lstStyle/>
          <a:p>
            <a:endParaRPr lang="en-CA" altLang="en-US" dirty="0"/>
          </a:p>
          <a:p>
            <a:endParaRPr lang="en-CA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495"/>
          <a:stretch/>
        </p:blipFill>
        <p:spPr>
          <a:xfrm>
            <a:off x="144065" y="1146219"/>
            <a:ext cx="4234241" cy="29644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3097" b="14304"/>
          <a:stretch/>
        </p:blipFill>
        <p:spPr>
          <a:xfrm>
            <a:off x="4378306" y="1197735"/>
            <a:ext cx="4048340" cy="22117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306" y="3448101"/>
            <a:ext cx="3916126" cy="53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06708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/>
              <a:t>Subnetting</a:t>
            </a:r>
            <a:r>
              <a:rPr lang="en-CA" altLang="en-US" sz="1600" dirty="0"/>
              <a:t> an IPv4 Network</a:t>
            </a:r>
            <a:br>
              <a:rPr lang="en-CA" altLang="en-US" sz="1600" dirty="0"/>
            </a:br>
            <a:r>
              <a:rPr lang="en-CA" altLang="en-US" dirty="0"/>
              <a:t>Video Demonstration – </a:t>
            </a:r>
            <a:r>
              <a:rPr lang="en-CA" altLang="en-US" dirty="0" err="1"/>
              <a:t>Subnetting</a:t>
            </a:r>
            <a:r>
              <a:rPr lang="en-CA" altLang="en-US" dirty="0"/>
              <a:t> with the Magic Number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1064871"/>
            <a:ext cx="8853286" cy="3896596"/>
          </a:xfrm>
        </p:spPr>
        <p:txBody>
          <a:bodyPr/>
          <a:lstStyle/>
          <a:p>
            <a:r>
              <a:rPr lang="en-US" dirty="0"/>
              <a:t>Magic number technique used to calculate subnets</a:t>
            </a:r>
          </a:p>
          <a:p>
            <a:r>
              <a:rPr lang="en-US" dirty="0"/>
              <a:t>Magic number is simply the place value of the last one in the subnet mask</a:t>
            </a:r>
          </a:p>
          <a:p>
            <a:r>
              <a:rPr lang="en-US" dirty="0"/>
              <a:t>/25  11111111.11111111.11111111.</a:t>
            </a:r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dirty="0"/>
              <a:t>0000000 magic number = </a:t>
            </a:r>
            <a:r>
              <a:rPr lang="en-US" dirty="0">
                <a:solidFill>
                  <a:srgbClr val="FF0000"/>
                </a:solidFill>
              </a:rPr>
              <a:t>128</a:t>
            </a:r>
          </a:p>
          <a:p>
            <a:r>
              <a:rPr lang="en-US" altLang="en-US" dirty="0"/>
              <a:t>/26  11111111.11111111.11111111.1</a:t>
            </a:r>
            <a:r>
              <a:rPr lang="en-US" altLang="en-US" dirty="0">
                <a:solidFill>
                  <a:srgbClr val="FF0000"/>
                </a:solidFill>
              </a:rPr>
              <a:t>1</a:t>
            </a:r>
            <a:r>
              <a:rPr lang="en-US" altLang="en-US" dirty="0"/>
              <a:t>000000 magic number = </a:t>
            </a:r>
            <a:r>
              <a:rPr lang="en-US" altLang="en-US" dirty="0">
                <a:solidFill>
                  <a:srgbClr val="FF0000"/>
                </a:solidFill>
              </a:rPr>
              <a:t>64</a:t>
            </a:r>
            <a:endParaRPr lang="en-CA" altLang="en-US" dirty="0"/>
          </a:p>
          <a:p>
            <a:r>
              <a:rPr lang="en-CA" altLang="en-US" dirty="0"/>
              <a:t>/27  11111111.11111111.11111111.11</a:t>
            </a:r>
            <a:r>
              <a:rPr lang="en-CA" altLang="en-US" dirty="0">
                <a:solidFill>
                  <a:srgbClr val="FF0000"/>
                </a:solidFill>
              </a:rPr>
              <a:t>1</a:t>
            </a:r>
            <a:r>
              <a:rPr lang="en-CA" altLang="en-US" dirty="0"/>
              <a:t>00000 magic number = </a:t>
            </a:r>
            <a:r>
              <a:rPr lang="en-CA" altLang="en-US" dirty="0">
                <a:solidFill>
                  <a:srgbClr val="FF0000"/>
                </a:solidFill>
              </a:rPr>
              <a:t>32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192" y="2962140"/>
            <a:ext cx="3316708" cy="182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274356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/>
              <a:t>Subnetting</a:t>
            </a:r>
            <a:r>
              <a:rPr lang="en-CA" altLang="en-US" sz="1600" dirty="0"/>
              <a:t> an IPv4 Network</a:t>
            </a:r>
            <a:br>
              <a:rPr lang="en-CA" altLang="en-US" sz="1600" dirty="0"/>
            </a:br>
            <a:r>
              <a:rPr lang="en-CA" altLang="en-US" dirty="0"/>
              <a:t>Video Demonstration – </a:t>
            </a:r>
            <a:r>
              <a:rPr lang="en-CA" altLang="en-US" dirty="0" err="1"/>
              <a:t>Subnetting</a:t>
            </a:r>
            <a:r>
              <a:rPr lang="en-CA" altLang="en-US" dirty="0"/>
              <a:t> with the Magic Number (Cont.)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735" y="889637"/>
            <a:ext cx="5957460" cy="355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381826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/>
              <a:t>Subnetting</a:t>
            </a:r>
            <a:r>
              <a:rPr lang="en-CA" altLang="en-US" sz="1600" dirty="0"/>
              <a:t> an IPv4 Network</a:t>
            </a:r>
            <a:br>
              <a:rPr lang="en-CA" altLang="en-US" sz="1600" dirty="0"/>
            </a:br>
            <a:r>
              <a:rPr lang="en-CA" altLang="en-US" dirty="0"/>
              <a:t>Video Demonstration – </a:t>
            </a:r>
            <a:r>
              <a:rPr lang="en-CA" altLang="en-US" dirty="0" err="1"/>
              <a:t>Subnetting</a:t>
            </a:r>
            <a:r>
              <a:rPr lang="en-CA" altLang="en-US" dirty="0"/>
              <a:t> with the Magic Number (Cont.)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889" y="895838"/>
            <a:ext cx="5752223" cy="403559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34257287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/>
              <a:t>Subnetting</a:t>
            </a:r>
            <a:r>
              <a:rPr lang="en-CA" altLang="en-US" sz="1600" dirty="0"/>
              <a:t> an IPv4 Network </a:t>
            </a:r>
            <a:br>
              <a:rPr lang="en-CA" altLang="en-US" sz="1600" dirty="0"/>
            </a:br>
            <a:r>
              <a:rPr lang="en-CA" altLang="en-US" dirty="0"/>
              <a:t>Classless </a:t>
            </a:r>
            <a:r>
              <a:rPr lang="en-CA" altLang="en-US" dirty="0" err="1"/>
              <a:t>Subnetting</a:t>
            </a:r>
            <a:r>
              <a:rPr lang="en-CA" altLang="en-US" dirty="0"/>
              <a:t> Example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58" y="925975"/>
            <a:ext cx="3384010" cy="3638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313" y="839164"/>
            <a:ext cx="3590133" cy="381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8143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/>
              <a:t>Subnetting an IPv4 Network </a:t>
            </a:r>
            <a:br>
              <a:rPr lang="en-CA" altLang="en-US" sz="1600" dirty="0"/>
            </a:br>
            <a:r>
              <a:rPr lang="en-CA" altLang="en-US" dirty="0"/>
              <a:t>Creating 2 Subnets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144065" y="798945"/>
            <a:ext cx="8853286" cy="393248"/>
          </a:xfrm>
        </p:spPr>
        <p:txBody>
          <a:bodyPr/>
          <a:lstStyle/>
          <a:p>
            <a:r>
              <a:rPr lang="en-CA" altLang="en-US" dirty="0"/>
              <a:t>/25 </a:t>
            </a:r>
            <a:r>
              <a:rPr lang="en-CA" altLang="en-US" dirty="0" err="1"/>
              <a:t>Subnetting</a:t>
            </a:r>
            <a:r>
              <a:rPr lang="en-CA" altLang="en-US" dirty="0"/>
              <a:t> Topology</a:t>
            </a:r>
          </a:p>
          <a:p>
            <a:endParaRPr lang="en-CA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56" y="1307938"/>
            <a:ext cx="4306540" cy="31063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5921" y="798944"/>
            <a:ext cx="3245831" cy="362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986102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/>
              <a:t>Subnetting</a:t>
            </a:r>
            <a:r>
              <a:rPr lang="en-CA" altLang="en-US" sz="1600" dirty="0"/>
              <a:t> an IPv4 Network</a:t>
            </a:r>
            <a:br>
              <a:rPr lang="en-CA" altLang="en-US" sz="1600" dirty="0"/>
            </a:br>
            <a:r>
              <a:rPr lang="en-CA" altLang="en-US" dirty="0"/>
              <a:t>Video Demonstration – Creating Two Equal-sized Subnets (/25)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974154"/>
            <a:ext cx="8853286" cy="3987313"/>
          </a:xfrm>
        </p:spPr>
        <p:txBody>
          <a:bodyPr/>
          <a:lstStyle/>
          <a:p>
            <a:pPr marL="0" indent="0">
              <a:buNone/>
            </a:pPr>
            <a:r>
              <a:rPr lang="en-CA" altLang="en-US" dirty="0"/>
              <a:t>Create 2 Equal-sized Subnets from 192.168.1.0 /24</a:t>
            </a:r>
          </a:p>
          <a:p>
            <a:r>
              <a:rPr lang="en-CA" altLang="en-US" sz="1400" b="1" dirty="0"/>
              <a:t>Subnet Mask</a:t>
            </a:r>
            <a:r>
              <a:rPr lang="en-CA" altLang="en-US" sz="1400" dirty="0"/>
              <a:t> - 11111111.11111111.11111111.</a:t>
            </a:r>
            <a:r>
              <a:rPr lang="en-CA" altLang="en-US" sz="1400" dirty="0">
                <a:solidFill>
                  <a:srgbClr val="FF0000"/>
                </a:solidFill>
              </a:rPr>
              <a:t>1</a:t>
            </a:r>
            <a:r>
              <a:rPr lang="en-CA" altLang="en-US" sz="1400" dirty="0"/>
              <a:t>0000000</a:t>
            </a:r>
          </a:p>
          <a:p>
            <a:endParaRPr lang="en-CA" altLang="en-US" dirty="0"/>
          </a:p>
          <a:p>
            <a:endParaRPr lang="en-CA" altLang="en-US" dirty="0"/>
          </a:p>
          <a:p>
            <a:endParaRPr lang="en-CA" altLang="en-US" dirty="0"/>
          </a:p>
          <a:p>
            <a:r>
              <a:rPr lang="en-CA" altLang="en-US" dirty="0"/>
              <a:t>Magic Number = </a:t>
            </a:r>
            <a:r>
              <a:rPr lang="en-CA" altLang="en-US" dirty="0">
                <a:solidFill>
                  <a:srgbClr val="FF0000"/>
                </a:solidFill>
              </a:rPr>
              <a:t>128</a:t>
            </a:r>
          </a:p>
          <a:p>
            <a:r>
              <a:rPr lang="en-CA" altLang="en-US" dirty="0"/>
              <a:t>192.168.1.0 /25 </a:t>
            </a:r>
            <a:r>
              <a:rPr lang="en-CA" altLang="en-US" dirty="0">
                <a:solidFill>
                  <a:srgbClr val="FF0000"/>
                </a:solidFill>
              </a:rPr>
              <a:t>(start at 0)</a:t>
            </a:r>
          </a:p>
          <a:p>
            <a:r>
              <a:rPr lang="en-CA" altLang="en-US" dirty="0"/>
              <a:t>192.168.1.128 /25 </a:t>
            </a:r>
            <a:r>
              <a:rPr lang="en-CA" altLang="en-US" dirty="0">
                <a:solidFill>
                  <a:srgbClr val="FF0000"/>
                </a:solidFill>
              </a:rPr>
              <a:t>(Add 128)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709" y="2526565"/>
            <a:ext cx="3485150" cy="17887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0500" y="974154"/>
            <a:ext cx="3344734" cy="15248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488" y="1736556"/>
            <a:ext cx="4194220" cy="104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35519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916" y="1425595"/>
            <a:ext cx="2671167" cy="43433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Calculate Number of Subnets Formula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7708"/>
            <a:ext cx="9144000" cy="757551"/>
          </a:xfrm>
        </p:spPr>
        <p:txBody>
          <a:bodyPr/>
          <a:lstStyle/>
          <a:p>
            <a:r>
              <a:rPr lang="en-CA" altLang="en-US" sz="1600" dirty="0" err="1"/>
              <a:t>Subnetting</a:t>
            </a:r>
            <a:r>
              <a:rPr lang="en-CA" altLang="en-US" sz="1600" dirty="0"/>
              <a:t> an IPv4 Network </a:t>
            </a:r>
            <a:br>
              <a:rPr lang="en-US" altLang="en-US" dirty="0"/>
            </a:br>
            <a:r>
              <a:rPr lang="en-US" altLang="en-US" dirty="0" err="1"/>
              <a:t>Subnetting</a:t>
            </a:r>
            <a:r>
              <a:rPr lang="en-US" altLang="en-US" dirty="0"/>
              <a:t> Formulas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27" y="2060294"/>
            <a:ext cx="1599544" cy="163050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3980" y="1692446"/>
            <a:ext cx="4631158" cy="285712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808071" y="1345206"/>
            <a:ext cx="3889095" cy="51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err="1"/>
              <a:t>Subnetting</a:t>
            </a:r>
            <a:r>
              <a:rPr lang="en-US" dirty="0"/>
              <a:t> a /24 Network</a:t>
            </a:r>
          </a:p>
        </p:txBody>
      </p:sp>
    </p:spTree>
    <p:extLst>
      <p:ext uri="{BB962C8B-B14F-4D97-AF65-F5344CB8AC3E}">
        <p14:creationId xmlns:p14="http://schemas.microsoft.com/office/powerpoint/2010/main" val="2026875563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159" y="1642763"/>
            <a:ext cx="2459611" cy="46739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Calculate Number </a:t>
            </a:r>
            <a:r>
              <a:rPr lang="en-US"/>
              <a:t>of Hosts </a:t>
            </a:r>
            <a:r>
              <a:rPr lang="en-US" dirty="0"/>
              <a:t>Formula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7708"/>
            <a:ext cx="9144000" cy="757551"/>
          </a:xfrm>
        </p:spPr>
        <p:txBody>
          <a:bodyPr/>
          <a:lstStyle/>
          <a:p>
            <a:r>
              <a:rPr lang="en-CA" altLang="en-US" sz="1600" dirty="0" err="1"/>
              <a:t>Subnetting</a:t>
            </a:r>
            <a:r>
              <a:rPr lang="en-CA" altLang="en-US" sz="1600" dirty="0"/>
              <a:t> an IPv4 Network </a:t>
            </a:r>
            <a:br>
              <a:rPr lang="en-US" altLang="en-US" dirty="0"/>
            </a:br>
            <a:r>
              <a:rPr lang="en-US" altLang="en-US" dirty="0" err="1"/>
              <a:t>Subnetting</a:t>
            </a:r>
            <a:r>
              <a:rPr lang="en-US" altLang="en-US" dirty="0"/>
              <a:t> Formulas (Cont.)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027990" y="1747777"/>
            <a:ext cx="3889095" cy="341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/>
              <a:t>Calculating the Number of Hosts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50" y="2249879"/>
            <a:ext cx="2906430" cy="183121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4216" y="2101346"/>
            <a:ext cx="4703073" cy="197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75271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en-US" dirty="0"/>
              <a:t>7.1 Subnetting an IPv4 Network</a:t>
            </a:r>
          </a:p>
        </p:txBody>
      </p:sp>
    </p:spTree>
    <p:extLst>
      <p:ext uri="{BB962C8B-B14F-4D97-AF65-F5344CB8AC3E}">
        <p14:creationId xmlns:p14="http://schemas.microsoft.com/office/powerpoint/2010/main" val="673099643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/>
              <a:t>Subnetting</a:t>
            </a:r>
            <a:r>
              <a:rPr lang="en-CA" altLang="en-US" sz="1600" dirty="0"/>
              <a:t> an IPv4 Network </a:t>
            </a:r>
            <a:br>
              <a:rPr lang="en-US" altLang="en-US" dirty="0"/>
            </a:br>
            <a:r>
              <a:rPr lang="en-US" altLang="en-US" dirty="0"/>
              <a:t>Creating 4 Subnets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4065" y="798944"/>
            <a:ext cx="8853286" cy="439547"/>
          </a:xfrm>
        </p:spPr>
        <p:txBody>
          <a:bodyPr/>
          <a:lstStyle/>
          <a:p>
            <a:r>
              <a:rPr lang="en-US" sz="1600" dirty="0"/>
              <a:t>/26 </a:t>
            </a:r>
            <a:r>
              <a:rPr lang="en-US" sz="1600" dirty="0" err="1"/>
              <a:t>Subnetting</a:t>
            </a:r>
            <a:r>
              <a:rPr lang="en-US" sz="1600" dirty="0"/>
              <a:t> Topology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67" y="1526967"/>
            <a:ext cx="4425036" cy="1759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7105" y="431743"/>
            <a:ext cx="4014393" cy="35870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343" y="3437680"/>
            <a:ext cx="3352840" cy="141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94163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/>
              <a:t>Subnetting</a:t>
            </a:r>
            <a:r>
              <a:rPr lang="en-CA" altLang="en-US" sz="1600" dirty="0"/>
              <a:t> an IPv4 Network </a:t>
            </a:r>
            <a:br>
              <a:rPr lang="en-US" altLang="en-US" dirty="0"/>
            </a:br>
            <a:r>
              <a:rPr lang="en-US" altLang="en-US" dirty="0"/>
              <a:t>Creating 4 Subnets (Cont.)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4065" y="798944"/>
            <a:ext cx="8853286" cy="439547"/>
          </a:xfrm>
        </p:spPr>
        <p:txBody>
          <a:bodyPr/>
          <a:lstStyle/>
          <a:p>
            <a:r>
              <a:rPr lang="en-US" sz="1600" dirty="0"/>
              <a:t>/26 </a:t>
            </a:r>
            <a:r>
              <a:rPr lang="en-US" sz="1600" dirty="0" err="1"/>
              <a:t>Subnetting</a:t>
            </a:r>
            <a:r>
              <a:rPr lang="en-US" sz="1600" dirty="0"/>
              <a:t> Topology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350" y="1230600"/>
            <a:ext cx="6076715" cy="39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3430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/>
              <a:t>Subnetting</a:t>
            </a:r>
            <a:r>
              <a:rPr lang="en-CA" altLang="en-US" sz="1600" dirty="0"/>
              <a:t> an IPv4 Network </a:t>
            </a:r>
            <a:br>
              <a:rPr lang="en-US" altLang="en-US" dirty="0"/>
            </a:br>
            <a:r>
              <a:rPr lang="en-US" altLang="en-US" dirty="0"/>
              <a:t>Creating 4 Subnets (Cont.)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4065" y="798944"/>
            <a:ext cx="8853286" cy="439547"/>
          </a:xfrm>
        </p:spPr>
        <p:txBody>
          <a:bodyPr/>
          <a:lstStyle/>
          <a:p>
            <a:r>
              <a:rPr lang="en-US" sz="1600" dirty="0"/>
              <a:t>/26 </a:t>
            </a:r>
            <a:r>
              <a:rPr lang="en-US" sz="1600" dirty="0" err="1"/>
              <a:t>Subnetting</a:t>
            </a:r>
            <a:r>
              <a:rPr lang="en-US" sz="1600" dirty="0"/>
              <a:t> Topology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238491"/>
            <a:ext cx="6199752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68909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/>
              <a:t>Subnetting</a:t>
            </a:r>
            <a:r>
              <a:rPr lang="en-CA" altLang="en-US" sz="1600" dirty="0"/>
              <a:t> an IPv4 Network</a:t>
            </a:r>
            <a:br>
              <a:rPr lang="en-CA" altLang="en-US" sz="1600" dirty="0"/>
            </a:br>
            <a:r>
              <a:rPr lang="en-CA" altLang="en-US" dirty="0"/>
              <a:t>Video Demonstration – Creating Four Equal-sized Subnets (/26)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965915"/>
            <a:ext cx="8853286" cy="3995552"/>
          </a:xfrm>
        </p:spPr>
        <p:txBody>
          <a:bodyPr/>
          <a:lstStyle/>
          <a:p>
            <a:pPr marL="0" indent="0">
              <a:buNone/>
            </a:pPr>
            <a:r>
              <a:rPr lang="en-CA" altLang="en-US" dirty="0"/>
              <a:t>Create 4 Equal-sized Subnets from 192.168.1.0 /24</a:t>
            </a:r>
          </a:p>
          <a:p>
            <a:r>
              <a:rPr lang="en-CA" altLang="en-US" sz="1400" dirty="0"/>
              <a:t>Subnet Mask in Binary – 11111111.11111111.11111111.</a:t>
            </a:r>
            <a:r>
              <a:rPr lang="en-CA" altLang="en-US" sz="1400" dirty="0">
                <a:solidFill>
                  <a:srgbClr val="FF0000"/>
                </a:solidFill>
              </a:rPr>
              <a:t>11</a:t>
            </a:r>
            <a:r>
              <a:rPr lang="en-CA" altLang="en-US" sz="1400" dirty="0"/>
              <a:t>000000</a:t>
            </a:r>
          </a:p>
          <a:p>
            <a:r>
              <a:rPr lang="en-CA" altLang="en-US" sz="1400" dirty="0"/>
              <a:t>2^2 = 4 Subnets</a:t>
            </a:r>
          </a:p>
          <a:p>
            <a:r>
              <a:rPr lang="en-US" altLang="en-US" sz="1400" dirty="0"/>
              <a:t>Magic Number = 64</a:t>
            </a:r>
            <a:endParaRPr lang="en-US" sz="1400" dirty="0"/>
          </a:p>
          <a:p>
            <a:r>
              <a:rPr lang="en-US" altLang="en-US" sz="1400" dirty="0"/>
              <a:t>192.168.1.0 /26</a:t>
            </a:r>
          </a:p>
          <a:p>
            <a:r>
              <a:rPr lang="en-US" sz="1400" dirty="0"/>
              <a:t>192.168.1.64 /26</a:t>
            </a:r>
          </a:p>
          <a:p>
            <a:r>
              <a:rPr lang="en-US" sz="1400" dirty="0"/>
              <a:t>192.168.1.128 /26</a:t>
            </a:r>
          </a:p>
          <a:p>
            <a:r>
              <a:rPr lang="en-US" sz="1400" dirty="0"/>
              <a:t>192.168.1.192 /26</a:t>
            </a:r>
          </a:p>
          <a:p>
            <a:endParaRPr lang="en-CA" altLang="en-US" dirty="0"/>
          </a:p>
          <a:p>
            <a:endParaRPr lang="en-CA" altLang="en-US" dirty="0"/>
          </a:p>
          <a:p>
            <a:endParaRPr lang="en-CA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691" y="1907446"/>
            <a:ext cx="3567448" cy="184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02692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/>
              <a:t>Subnetting</a:t>
            </a:r>
            <a:r>
              <a:rPr lang="en-CA" altLang="en-US" sz="1600" dirty="0"/>
              <a:t> an IPv4 Network</a:t>
            </a:r>
            <a:br>
              <a:rPr lang="en-CA" altLang="en-US" sz="1600" dirty="0"/>
            </a:br>
            <a:r>
              <a:rPr lang="en-CA" altLang="en-US" dirty="0"/>
              <a:t>Video Demonstration – Creating Eight Equal-sized Subnets (/27)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1068946"/>
            <a:ext cx="8853286" cy="3789490"/>
          </a:xfrm>
        </p:spPr>
        <p:txBody>
          <a:bodyPr/>
          <a:lstStyle/>
          <a:p>
            <a:pPr marL="0" indent="0">
              <a:buNone/>
            </a:pPr>
            <a:r>
              <a:rPr lang="en-CA" altLang="en-US" dirty="0"/>
              <a:t>Create 8 Equal-sized Subnets from 192.168.1.0 /24</a:t>
            </a:r>
          </a:p>
          <a:p>
            <a:r>
              <a:rPr lang="en-CA" altLang="en-US" sz="1400" dirty="0"/>
              <a:t>Borrow 3 bits – 11111111.11111111.11111111.</a:t>
            </a:r>
            <a:r>
              <a:rPr lang="en-CA" altLang="en-US" sz="1400" dirty="0">
                <a:solidFill>
                  <a:srgbClr val="FF0000"/>
                </a:solidFill>
              </a:rPr>
              <a:t>111</a:t>
            </a:r>
            <a:r>
              <a:rPr lang="en-CA" altLang="en-US" sz="1400" dirty="0"/>
              <a:t>00000</a:t>
            </a:r>
          </a:p>
          <a:p>
            <a:r>
              <a:rPr lang="en-US" altLang="en-US" sz="1400" dirty="0"/>
              <a:t>Magic Number = 32</a:t>
            </a:r>
            <a:endParaRPr lang="en-US" sz="14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en-US" sz="1400" dirty="0"/>
              <a:t>192.168.1.0 /27 </a:t>
            </a:r>
            <a:r>
              <a:rPr lang="en-US" altLang="en-US" sz="1400" dirty="0">
                <a:solidFill>
                  <a:srgbClr val="FF0000"/>
                </a:solidFill>
              </a:rPr>
              <a:t>(Start at 0)</a:t>
            </a:r>
            <a:endParaRPr lang="en-US" sz="14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192.168.1.32 /27 </a:t>
            </a:r>
            <a:r>
              <a:rPr lang="en-US" sz="1400" dirty="0">
                <a:solidFill>
                  <a:srgbClr val="FF0000"/>
                </a:solidFill>
              </a:rPr>
              <a:t>(Add 32 to previous network)</a:t>
            </a:r>
            <a:endParaRPr lang="en-US" sz="14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192.168.1.64 /27 </a:t>
            </a:r>
            <a:r>
              <a:rPr lang="en-US" sz="1400" dirty="0">
                <a:solidFill>
                  <a:srgbClr val="FF0000"/>
                </a:solidFill>
              </a:rPr>
              <a:t>(Add 32)</a:t>
            </a:r>
            <a:endParaRPr lang="en-US" sz="14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192.168.1.96 /27 </a:t>
            </a:r>
            <a:r>
              <a:rPr lang="en-US" sz="1400" dirty="0">
                <a:solidFill>
                  <a:srgbClr val="FF0000"/>
                </a:solidFill>
              </a:rPr>
              <a:t>(Add 32)</a:t>
            </a:r>
            <a:endParaRPr lang="en-US" sz="14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192.168.1.128 /27 </a:t>
            </a:r>
            <a:r>
              <a:rPr lang="en-US" sz="1400" dirty="0">
                <a:solidFill>
                  <a:srgbClr val="FF0000"/>
                </a:solidFill>
              </a:rPr>
              <a:t>(Add 32)</a:t>
            </a:r>
            <a:endParaRPr lang="en-US" sz="14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192.168.1.160 /27 </a:t>
            </a:r>
            <a:r>
              <a:rPr lang="en-US" sz="1400" dirty="0">
                <a:solidFill>
                  <a:srgbClr val="FF0000"/>
                </a:solidFill>
              </a:rPr>
              <a:t>(Add 32)</a:t>
            </a:r>
            <a:endParaRPr lang="en-US" sz="14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192.168.1.192 /27 </a:t>
            </a:r>
            <a:r>
              <a:rPr lang="en-US" sz="1400" dirty="0">
                <a:solidFill>
                  <a:srgbClr val="FF0000"/>
                </a:solidFill>
              </a:rPr>
              <a:t>(Add 32)</a:t>
            </a:r>
            <a:endParaRPr lang="en-US" sz="14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192.168.1.224 /27 </a:t>
            </a:r>
            <a:r>
              <a:rPr lang="en-US" sz="1400" dirty="0">
                <a:solidFill>
                  <a:srgbClr val="FF0000"/>
                </a:solidFill>
              </a:rPr>
              <a:t>(Add 32)</a:t>
            </a:r>
          </a:p>
          <a:p>
            <a:endParaRPr lang="en-US" sz="1400" dirty="0"/>
          </a:p>
          <a:p>
            <a:endParaRPr lang="en-CA" altLang="en-US" dirty="0"/>
          </a:p>
          <a:p>
            <a:endParaRPr lang="en-CA" altLang="en-US" dirty="0"/>
          </a:p>
          <a:p>
            <a:endParaRPr lang="en-CA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674" y="1931831"/>
            <a:ext cx="3866677" cy="200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28479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/>
              <a:t>Subnetting</a:t>
            </a:r>
            <a:r>
              <a:rPr lang="en-CA" altLang="en-US" sz="1600" dirty="0"/>
              <a:t> a /16 and /8 Prefix</a:t>
            </a:r>
            <a:br>
              <a:rPr lang="en-US" altLang="en-US" dirty="0"/>
            </a:br>
            <a:r>
              <a:rPr lang="en-US" altLang="en-US" dirty="0"/>
              <a:t>Creating Subnets with a /16 prefix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243" y="798944"/>
            <a:ext cx="5841842" cy="416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72214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/>
              <a:t>Subnetting</a:t>
            </a:r>
            <a:r>
              <a:rPr lang="en-CA" altLang="en-US" sz="1600" dirty="0"/>
              <a:t> a /16 and /8 Prefix</a:t>
            </a:r>
            <a:br>
              <a:rPr lang="en-US" altLang="en-US" dirty="0"/>
            </a:br>
            <a:r>
              <a:rPr lang="en-US" altLang="en-US" dirty="0"/>
              <a:t>Creating 100 Subnets with a /16 prefix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10" y="953037"/>
            <a:ext cx="4118161" cy="393288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9852" y="953038"/>
            <a:ext cx="3465762" cy="393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56126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/>
              <a:t>Subnetting</a:t>
            </a:r>
            <a:r>
              <a:rPr lang="en-CA" altLang="en-US" sz="1600" dirty="0"/>
              <a:t> a /16 and /8 Prefix</a:t>
            </a:r>
            <a:br>
              <a:rPr lang="en-US" altLang="en-US" dirty="0"/>
            </a:br>
            <a:r>
              <a:rPr lang="en-US" altLang="en-US" dirty="0"/>
              <a:t>Calculating the Hosts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68" y="1054100"/>
            <a:ext cx="4134431" cy="2863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681" y="566670"/>
            <a:ext cx="4154208" cy="420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48149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798944"/>
            <a:ext cx="5342335" cy="4155319"/>
          </a:xfrm>
        </p:spPr>
        <p:txBody>
          <a:bodyPr/>
          <a:lstStyle/>
          <a:p>
            <a:pPr>
              <a:defRPr/>
            </a:pPr>
            <a:r>
              <a:rPr lang="en-CA" dirty="0"/>
              <a:t>An enterprise network requires 100 equal-sized subnets starting from 172.16.0.0/16</a:t>
            </a:r>
          </a:p>
          <a:p>
            <a:pPr lvl="1">
              <a:defRPr/>
            </a:pPr>
            <a:r>
              <a:rPr lang="en-CA" dirty="0"/>
              <a:t>New Subnet Mask </a:t>
            </a:r>
          </a:p>
          <a:p>
            <a:pPr lvl="2">
              <a:defRPr/>
            </a:pPr>
            <a:r>
              <a:rPr lang="en-CA" dirty="0"/>
              <a:t>11111111.11111111.</a:t>
            </a:r>
            <a:r>
              <a:rPr lang="en-CA" dirty="0">
                <a:solidFill>
                  <a:srgbClr val="FF0000"/>
                </a:solidFill>
              </a:rPr>
              <a:t>1111111</a:t>
            </a:r>
            <a:r>
              <a:rPr lang="en-CA" dirty="0"/>
              <a:t>0.00000000</a:t>
            </a:r>
          </a:p>
          <a:p>
            <a:pPr lvl="1">
              <a:defRPr/>
            </a:pPr>
            <a:r>
              <a:rPr lang="en-CA" dirty="0"/>
              <a:t>2^7 = 128 Subnets </a:t>
            </a:r>
          </a:p>
          <a:p>
            <a:pPr lvl="1">
              <a:defRPr/>
            </a:pPr>
            <a:r>
              <a:rPr lang="en-CA" dirty="0"/>
              <a:t>2^9 = 512 hosts per subnet</a:t>
            </a:r>
          </a:p>
          <a:p>
            <a:pPr lvl="1">
              <a:defRPr/>
            </a:pPr>
            <a:r>
              <a:rPr lang="en-CA" dirty="0"/>
              <a:t>Magic Number = </a:t>
            </a:r>
            <a:r>
              <a:rPr lang="en-CA" b="1" dirty="0"/>
              <a:t>2</a:t>
            </a:r>
          </a:p>
          <a:p>
            <a:pPr lvl="1">
              <a:defRPr/>
            </a:pPr>
            <a:r>
              <a:rPr lang="en-CA" dirty="0"/>
              <a:t>172.16.</a:t>
            </a:r>
            <a:r>
              <a:rPr lang="en-CA" b="1" dirty="0">
                <a:solidFill>
                  <a:srgbClr val="FF0000"/>
                </a:solidFill>
              </a:rPr>
              <a:t>0</a:t>
            </a:r>
            <a:r>
              <a:rPr lang="en-CA" dirty="0"/>
              <a:t>.0 /23</a:t>
            </a:r>
          </a:p>
          <a:p>
            <a:pPr lvl="1">
              <a:defRPr/>
            </a:pPr>
            <a:r>
              <a:rPr lang="en-CA" dirty="0"/>
              <a:t>172.16.</a:t>
            </a:r>
            <a:r>
              <a:rPr lang="en-CA" b="1" dirty="0">
                <a:solidFill>
                  <a:srgbClr val="FF0000"/>
                </a:solidFill>
              </a:rPr>
              <a:t>2</a:t>
            </a:r>
            <a:r>
              <a:rPr lang="en-CA" dirty="0"/>
              <a:t>.0 /23</a:t>
            </a:r>
          </a:p>
          <a:p>
            <a:pPr lvl="1">
              <a:defRPr/>
            </a:pPr>
            <a:r>
              <a:rPr lang="en-CA" dirty="0"/>
              <a:t>172.16.</a:t>
            </a:r>
            <a:r>
              <a:rPr lang="en-CA" b="1" dirty="0">
                <a:solidFill>
                  <a:srgbClr val="FF0000"/>
                </a:solidFill>
              </a:rPr>
              <a:t>4</a:t>
            </a:r>
            <a:r>
              <a:rPr lang="en-CA" dirty="0"/>
              <a:t>.0 /23</a:t>
            </a:r>
          </a:p>
          <a:p>
            <a:pPr lvl="1">
              <a:defRPr/>
            </a:pPr>
            <a:r>
              <a:rPr lang="en-CA" dirty="0"/>
              <a:t>172.16.</a:t>
            </a:r>
            <a:r>
              <a:rPr lang="en-CA" b="1" dirty="0">
                <a:solidFill>
                  <a:srgbClr val="FF0000"/>
                </a:solidFill>
              </a:rPr>
              <a:t>6</a:t>
            </a:r>
            <a:r>
              <a:rPr lang="en-CA" dirty="0"/>
              <a:t>.0 /23</a:t>
            </a:r>
          </a:p>
          <a:p>
            <a:pPr lvl="1">
              <a:defRPr/>
            </a:pPr>
            <a:r>
              <a:rPr lang="is-IS" dirty="0"/>
              <a:t>…</a:t>
            </a:r>
          </a:p>
          <a:p>
            <a:pPr lvl="1">
              <a:defRPr/>
            </a:pPr>
            <a:r>
              <a:rPr lang="is-IS" dirty="0"/>
              <a:t>172.16.</a:t>
            </a:r>
            <a:r>
              <a:rPr lang="is-IS" b="1" dirty="0">
                <a:solidFill>
                  <a:srgbClr val="FF0000"/>
                </a:solidFill>
              </a:rPr>
              <a:t>254</a:t>
            </a:r>
            <a:r>
              <a:rPr lang="is-IS" dirty="0"/>
              <a:t>.0 /23</a:t>
            </a:r>
            <a:endParaRPr lang="en-US" dirty="0"/>
          </a:p>
          <a:p>
            <a:pPr>
              <a:defRPr/>
            </a:pPr>
            <a:endParaRPr lang="en-CA" dirty="0"/>
          </a:p>
          <a:p>
            <a:pPr>
              <a:defRPr/>
            </a:pPr>
            <a:endParaRPr lang="en-CA" dirty="0"/>
          </a:p>
        </p:txBody>
      </p:sp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/>
              <a:t>Subnetting</a:t>
            </a:r>
            <a:r>
              <a:rPr lang="en-CA" altLang="en-US" sz="1600" dirty="0"/>
              <a:t> a /16 and /8 Prefix </a:t>
            </a:r>
            <a:br>
              <a:rPr lang="en-CA" altLang="en-US" sz="1600" dirty="0"/>
            </a:br>
            <a:r>
              <a:rPr lang="en-CA" altLang="en-US" sz="2300" dirty="0"/>
              <a:t>Video Demonstration – Creating One Hundred Equal-sized Subnets</a:t>
            </a:r>
            <a:endParaRPr lang="en-CA" altLang="en-US" sz="2300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641" y="1208766"/>
            <a:ext cx="3820450" cy="198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952977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/>
              <a:t>Subnetting</a:t>
            </a:r>
            <a:r>
              <a:rPr lang="en-CA" altLang="en-US" sz="1600" dirty="0"/>
              <a:t> a /16 and /8 Prefix</a:t>
            </a:r>
            <a:br>
              <a:rPr lang="en-US" altLang="en-US" dirty="0"/>
            </a:br>
            <a:r>
              <a:rPr lang="en-US" altLang="en-US" dirty="0"/>
              <a:t>Creating 1000 Subnets with a /8 Network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886" y="1104900"/>
            <a:ext cx="6160264" cy="36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3375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798945"/>
            <a:ext cx="8853286" cy="1782210"/>
          </a:xfrm>
        </p:spPr>
        <p:txBody>
          <a:bodyPr/>
          <a:lstStyle/>
          <a:p>
            <a:r>
              <a:rPr lang="en-US" dirty="0"/>
              <a:t>Devices use broadcasts in an Ethernet LAN to locate:</a:t>
            </a:r>
          </a:p>
          <a:p>
            <a:pPr lvl="1"/>
            <a:r>
              <a:rPr lang="en-US" b="1" dirty="0"/>
              <a:t>Other devices</a:t>
            </a:r>
            <a:r>
              <a:rPr lang="en-US" dirty="0"/>
              <a:t> - Address Resolution Protocol (ARP) which sends Layer 2 broadcasts to a known IPv4 address on the local network to discover the associated MAC address.</a:t>
            </a:r>
          </a:p>
          <a:p>
            <a:pPr lvl="1"/>
            <a:r>
              <a:rPr lang="en-US" b="1" dirty="0"/>
              <a:t>Services – </a:t>
            </a:r>
            <a:r>
              <a:rPr lang="en-US" dirty="0"/>
              <a:t>Dynamic Host Configuration Protocol (DHCP) which sends broadcasts on the local network to locate a DHCP server.</a:t>
            </a:r>
          </a:p>
          <a:p>
            <a:r>
              <a:rPr lang="en-US" dirty="0"/>
              <a:t>Switches propagate broadcasts out all interfaces except the interface on which it was received. </a:t>
            </a:r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1600" dirty="0">
                <a:latin typeface="Arial" charset="0"/>
              </a:rPr>
              <a:t>Network Segmentation</a:t>
            </a:r>
            <a:br>
              <a:rPr lang="en-US" altLang="en-US" dirty="0"/>
            </a:br>
            <a:r>
              <a:rPr lang="en-US" altLang="en-US" dirty="0"/>
              <a:t>Broadcast Domains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050" y="2569581"/>
            <a:ext cx="4051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78232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/>
              <a:t>Subnetting</a:t>
            </a:r>
            <a:r>
              <a:rPr lang="en-CA" altLang="en-US" sz="1600" dirty="0"/>
              <a:t> a /16 and /8 Prefix</a:t>
            </a:r>
            <a:br>
              <a:rPr lang="en-US" altLang="en-US" dirty="0"/>
            </a:br>
            <a:r>
              <a:rPr lang="en-US" altLang="en-US" dirty="0"/>
              <a:t>Creating 1000 Subnets with a /8 Network (Cont.)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45" y="810528"/>
            <a:ext cx="3807185" cy="414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2290" y="810528"/>
            <a:ext cx="3625850" cy="14654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0636" y="2370438"/>
            <a:ext cx="3993010" cy="251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12997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/>
              <a:t>Subnetting</a:t>
            </a:r>
            <a:r>
              <a:rPr lang="en-CA" altLang="en-US" sz="1600" dirty="0"/>
              <a:t> a /16 and /8 Prefix </a:t>
            </a:r>
            <a:br>
              <a:rPr lang="en-CA" altLang="en-US" sz="1600" dirty="0"/>
            </a:br>
            <a:r>
              <a:rPr lang="en-CA" altLang="en-US" sz="2300" dirty="0"/>
              <a:t>Video Demonstration – </a:t>
            </a:r>
            <a:r>
              <a:rPr lang="en-CA" altLang="en-US" sz="2300" dirty="0" err="1"/>
              <a:t>Subnetting</a:t>
            </a:r>
            <a:r>
              <a:rPr lang="en-CA" altLang="en-US" sz="2300" dirty="0"/>
              <a:t> Across Multiple Octets</a:t>
            </a:r>
            <a:endParaRPr lang="en-CA" altLang="en-US" sz="2300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532" y="1107582"/>
            <a:ext cx="3840800" cy="19829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11" y="943460"/>
            <a:ext cx="3593227" cy="200257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11" y="3090551"/>
            <a:ext cx="3797300" cy="939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61532" y="3425780"/>
            <a:ext cx="29907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New Challenge Problem: Create over 300 Equal-sized Subnets of 20,000 Hosts each starting from 10.0.0.0/8</a:t>
            </a:r>
          </a:p>
        </p:txBody>
      </p:sp>
    </p:spTree>
    <p:extLst>
      <p:ext uri="{BB962C8B-B14F-4D97-AF65-F5344CB8AC3E}">
        <p14:creationId xmlns:p14="http://schemas.microsoft.com/office/powerpoint/2010/main" val="201315971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err="1"/>
              <a:t>Subnetting</a:t>
            </a:r>
            <a:r>
              <a:rPr lang="en-US" sz="1600" dirty="0"/>
              <a:t> to Meet Requirements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altLang="en-US" dirty="0" err="1"/>
              <a:t>Subnetting</a:t>
            </a:r>
            <a:r>
              <a:rPr lang="en-US" altLang="en-US" dirty="0"/>
              <a:t> Based on Host Requirements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798944"/>
            <a:ext cx="8051799" cy="382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00059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err="1"/>
              <a:t>Subnetting</a:t>
            </a:r>
            <a:r>
              <a:rPr lang="en-US" sz="1600" dirty="0"/>
              <a:t> to Meet Requirements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altLang="en-US" dirty="0" err="1"/>
              <a:t>Subnetting</a:t>
            </a:r>
            <a:r>
              <a:rPr lang="en-US" altLang="en-US" dirty="0"/>
              <a:t> Based On Network Requirements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200" y="798944"/>
            <a:ext cx="6445098" cy="39852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751" y="1249382"/>
            <a:ext cx="15367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Host devices used by employees in the Engineering department in one network and Management in a separate network.</a:t>
            </a:r>
          </a:p>
        </p:txBody>
      </p:sp>
    </p:spTree>
    <p:extLst>
      <p:ext uri="{BB962C8B-B14F-4D97-AF65-F5344CB8AC3E}">
        <p14:creationId xmlns:p14="http://schemas.microsoft.com/office/powerpoint/2010/main" val="1952492144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err="1"/>
              <a:t>Subnetting</a:t>
            </a:r>
            <a:r>
              <a:rPr lang="en-US" sz="1600" dirty="0"/>
              <a:t> to Meet Requirements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altLang="en-US" dirty="0"/>
              <a:t>Network Requirement Example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681" y="420168"/>
            <a:ext cx="2862039" cy="9820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576" y="911172"/>
            <a:ext cx="4703531" cy="37046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9107" y="1665868"/>
            <a:ext cx="3843781" cy="326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79289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err="1"/>
              <a:t>Subnetting</a:t>
            </a:r>
            <a:r>
              <a:rPr lang="en-US" sz="1600" dirty="0"/>
              <a:t> to Meet Requirements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altLang="en-US" dirty="0"/>
              <a:t>Network Requirement Example (Cont.)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133" y="798944"/>
            <a:ext cx="5209735" cy="419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16405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10" y="1855694"/>
            <a:ext cx="4423691" cy="3180915"/>
          </a:xfrm>
          <a:prstGeom prst="rect">
            <a:avLst/>
          </a:prstGeom>
        </p:spPr>
      </p:pic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Benefits of Variable Length Subnet Masking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CA" altLang="en-US" dirty="0"/>
              <a:t>Traditional </a:t>
            </a:r>
            <a:r>
              <a:rPr lang="en-CA" altLang="en-US" dirty="0" err="1"/>
              <a:t>Subnetting</a:t>
            </a:r>
            <a:r>
              <a:rPr lang="en-CA" altLang="en-US" dirty="0"/>
              <a:t> Wastes Addresses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9684" y="798944"/>
            <a:ext cx="4491317" cy="12053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5071" y="2255381"/>
            <a:ext cx="3689627" cy="255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39037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Benefits of Variable Length Subnet Masking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CA" altLang="en-US" dirty="0"/>
              <a:t>Variable Length Subnet Masks (VLSM)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77" y="1168276"/>
            <a:ext cx="4195526" cy="3771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0541" y="798944"/>
            <a:ext cx="174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Traditional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1" y="1168276"/>
            <a:ext cx="4435853" cy="36849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11588" y="798944"/>
            <a:ext cx="2931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Subnets of Varying Sizes</a:t>
            </a:r>
          </a:p>
        </p:txBody>
      </p:sp>
    </p:spTree>
    <p:extLst>
      <p:ext uri="{BB962C8B-B14F-4D97-AF65-F5344CB8AC3E}">
        <p14:creationId xmlns:p14="http://schemas.microsoft.com/office/powerpoint/2010/main" val="1119734515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Benefits of Variable Length Subnet Masking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CA" altLang="en-US" dirty="0"/>
              <a:t>Basic VLSM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94" y="1168276"/>
            <a:ext cx="5685685" cy="38484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88459" y="798944"/>
            <a:ext cx="2783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Basic </a:t>
            </a:r>
            <a:r>
              <a:rPr lang="en-US" dirty="0" err="1"/>
              <a:t>Subnetting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7280" y="280094"/>
            <a:ext cx="3542452" cy="2188882"/>
          </a:xfrm>
          <a:prstGeom prst="rect">
            <a:avLst/>
          </a:prstGeom>
        </p:spPr>
      </p:pic>
      <p:sp>
        <p:nvSpPr>
          <p:cNvPr id="15" name="Left-Up Arrow 14"/>
          <p:cNvSpPr/>
          <p:nvPr/>
        </p:nvSpPr>
        <p:spPr>
          <a:xfrm>
            <a:off x="4836343" y="3241738"/>
            <a:ext cx="2460812" cy="1775012"/>
          </a:xfrm>
          <a:prstGeom prst="leftUpArrow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067942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Benefits of Variable Length Subnet Masking </a:t>
            </a:r>
            <a:br>
              <a:rPr lang="en-US" sz="1600" dirty="0"/>
            </a:br>
            <a:r>
              <a:rPr lang="en-CA" altLang="en-US" dirty="0"/>
              <a:t>Video Demonstration – VLSM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798945"/>
            <a:ext cx="4360202" cy="1519252"/>
          </a:xfrm>
        </p:spPr>
        <p:txBody>
          <a:bodyPr/>
          <a:lstStyle/>
          <a:p>
            <a:r>
              <a:rPr lang="en-CA" altLang="en-US" dirty="0"/>
              <a:t>Basic VLSM</a:t>
            </a:r>
            <a:endParaRPr lang="en-CA" altLang="en-US" dirty="0">
              <a:solidFill>
                <a:srgbClr val="000000"/>
              </a:solidFill>
            </a:endParaRPr>
          </a:p>
          <a:p>
            <a:pPr lvl="1"/>
            <a:r>
              <a:rPr lang="en-CA" altLang="en-US" dirty="0">
                <a:solidFill>
                  <a:srgbClr val="000000"/>
                </a:solidFill>
              </a:rPr>
              <a:t>Subnets do not have to be equal sizes, as long as their address ranges do not overlap.</a:t>
            </a:r>
          </a:p>
          <a:p>
            <a:pPr lvl="1"/>
            <a:r>
              <a:rPr lang="en-CA" altLang="en-US" dirty="0">
                <a:solidFill>
                  <a:srgbClr val="000000"/>
                </a:solidFill>
              </a:rPr>
              <a:t>When creating subnets it is easier to work from larger to smaller.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65" y="2446532"/>
            <a:ext cx="4906861" cy="17089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0926" y="1458308"/>
            <a:ext cx="3533864" cy="171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6252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Hosts </a:t>
            </a:r>
            <a:r>
              <a:rPr lang="en-US" dirty="0"/>
              <a:t>can generate excessive broadcasts and negatively affect the network.</a:t>
            </a:r>
          </a:p>
          <a:p>
            <a:pPr lvl="1"/>
            <a:r>
              <a:rPr lang="en-US" dirty="0"/>
              <a:t>Slow network operations due to the significant amount of traffic it can cause.</a:t>
            </a:r>
          </a:p>
          <a:p>
            <a:pPr lvl="1"/>
            <a:r>
              <a:rPr lang="en-US" dirty="0"/>
              <a:t>Slow device operations because a device must accept and process each broadcast packet.</a:t>
            </a:r>
          </a:p>
          <a:p>
            <a:r>
              <a:rPr lang="en-US" dirty="0"/>
              <a:t>Solution: Reduce the size of the network to create smaller broadcast domains. These smaller network spaces are called </a:t>
            </a:r>
            <a:r>
              <a:rPr lang="en-US" i="1" dirty="0"/>
              <a:t>subnets</a:t>
            </a:r>
            <a:r>
              <a:rPr lang="en-US" dirty="0"/>
              <a:t>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1600" dirty="0">
                <a:latin typeface="Arial" charset="0"/>
              </a:rPr>
              <a:t>Network Segmentation</a:t>
            </a:r>
            <a:br>
              <a:rPr lang="en-GB" sz="1600" dirty="0">
                <a:latin typeface="Arial" charset="0"/>
              </a:rPr>
            </a:br>
            <a:r>
              <a:rPr lang="en-US" altLang="en-US" dirty="0"/>
              <a:t>Problems with Large Broadcast Domains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55" y="2513577"/>
            <a:ext cx="3264807" cy="20468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848" y="2553438"/>
            <a:ext cx="3875945" cy="20468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26643" y="2745865"/>
            <a:ext cx="1203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Broadcast  in LAN 1 contained in 1 subnet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65026" y="2755626"/>
            <a:ext cx="1203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Broadcast  in LAN 2 contained in 1 subnet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84790" y="2553438"/>
            <a:ext cx="1208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One Broadcast Domain</a:t>
            </a:r>
          </a:p>
        </p:txBody>
      </p:sp>
    </p:spTree>
    <p:extLst>
      <p:ext uri="{BB962C8B-B14F-4D97-AF65-F5344CB8AC3E}">
        <p14:creationId xmlns:p14="http://schemas.microsoft.com/office/powerpoint/2010/main" val="1852177593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Benefits of Variable Length Subnet Masking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CA" altLang="en-US" dirty="0"/>
              <a:t>VLSM in Practice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193" y="720539"/>
            <a:ext cx="6426347" cy="441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1376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Benefits of Variable Length Subnet Masking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CA" altLang="en-US" dirty="0"/>
              <a:t>VLSM Chart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519" y="509068"/>
            <a:ext cx="6133945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12464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Benefits of Variable Length Subnet Masking </a:t>
            </a:r>
            <a:br>
              <a:rPr lang="en-US" sz="1600" dirty="0"/>
            </a:br>
            <a:r>
              <a:rPr lang="en-CA" altLang="en-US" dirty="0"/>
              <a:t>Video Demonstration – VLSM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944" y="933729"/>
            <a:ext cx="2985501" cy="2622075"/>
          </a:xfrm>
        </p:spPr>
        <p:txBody>
          <a:bodyPr/>
          <a:lstStyle/>
          <a:p>
            <a:r>
              <a:rPr lang="en-CA" altLang="en-US" dirty="0"/>
              <a:t>Given the network 172.16.0.0 /23 creates subnets: </a:t>
            </a:r>
            <a:endParaRPr lang="en-CA" altLang="en-US" dirty="0">
              <a:solidFill>
                <a:srgbClr val="000000"/>
              </a:solidFill>
            </a:endParaRPr>
          </a:p>
          <a:p>
            <a:pPr lvl="1"/>
            <a:r>
              <a:rPr lang="en-CA" altLang="en-US" dirty="0">
                <a:solidFill>
                  <a:srgbClr val="000000"/>
                </a:solidFill>
              </a:rPr>
              <a:t>1 network for 200 hosts -</a:t>
            </a:r>
            <a:r>
              <a:rPr lang="en-CA" altLang="en-US" dirty="0">
                <a:solidFill>
                  <a:srgbClr val="FF0000"/>
                </a:solidFill>
              </a:rPr>
              <a:t> 256</a:t>
            </a:r>
            <a:endParaRPr lang="en-CA" altLang="en-US" dirty="0">
              <a:solidFill>
                <a:srgbClr val="000000"/>
              </a:solidFill>
            </a:endParaRPr>
          </a:p>
          <a:p>
            <a:pPr lvl="1"/>
            <a:r>
              <a:rPr lang="en-CA" altLang="en-US" dirty="0"/>
              <a:t>1 network for 100 hosts - </a:t>
            </a:r>
            <a:r>
              <a:rPr lang="en-CA" altLang="en-US" dirty="0">
                <a:solidFill>
                  <a:srgbClr val="FF0000"/>
                </a:solidFill>
              </a:rPr>
              <a:t>128</a:t>
            </a:r>
            <a:endParaRPr lang="en-CA" altLang="en-US" dirty="0"/>
          </a:p>
          <a:p>
            <a:pPr lvl="1"/>
            <a:r>
              <a:rPr lang="en-CA" altLang="en-US" dirty="0">
                <a:solidFill>
                  <a:srgbClr val="000000"/>
                </a:solidFill>
              </a:rPr>
              <a:t>1 network for 50 hosts - </a:t>
            </a:r>
            <a:r>
              <a:rPr lang="en-CA" altLang="en-US" dirty="0">
                <a:solidFill>
                  <a:srgbClr val="FF0000"/>
                </a:solidFill>
              </a:rPr>
              <a:t>64</a:t>
            </a:r>
            <a:endParaRPr lang="en-CA" altLang="en-US" dirty="0">
              <a:solidFill>
                <a:srgbClr val="000000"/>
              </a:solidFill>
            </a:endParaRPr>
          </a:p>
          <a:p>
            <a:pPr lvl="1"/>
            <a:r>
              <a:rPr lang="en-CA" altLang="en-US" dirty="0"/>
              <a:t>1 network for 25 hosts - </a:t>
            </a:r>
            <a:r>
              <a:rPr lang="en-CA" altLang="en-US" dirty="0">
                <a:solidFill>
                  <a:srgbClr val="FF0000"/>
                </a:solidFill>
              </a:rPr>
              <a:t>32</a:t>
            </a:r>
            <a:endParaRPr lang="en-CA" altLang="en-US" dirty="0"/>
          </a:p>
          <a:p>
            <a:pPr lvl="1"/>
            <a:r>
              <a:rPr lang="en-CA" altLang="en-US" dirty="0">
                <a:solidFill>
                  <a:srgbClr val="000000"/>
                </a:solidFill>
              </a:rPr>
              <a:t>1 network for 10 hosts - </a:t>
            </a:r>
            <a:r>
              <a:rPr lang="en-CA" altLang="en-US" dirty="0">
                <a:solidFill>
                  <a:srgbClr val="FF0000"/>
                </a:solidFill>
              </a:rPr>
              <a:t>16</a:t>
            </a:r>
          </a:p>
          <a:p>
            <a:pPr lvl="1"/>
            <a:r>
              <a:rPr lang="en-CA" altLang="en-US" dirty="0"/>
              <a:t>4 point-to-point networks for 2 hosts each – 4x4 = </a:t>
            </a:r>
            <a:r>
              <a:rPr lang="en-CA" altLang="en-US" dirty="0">
                <a:solidFill>
                  <a:srgbClr val="FF0000"/>
                </a:solidFill>
              </a:rPr>
              <a:t>16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1834" y="1891956"/>
            <a:ext cx="5791713" cy="16944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49394" y="1020428"/>
            <a:ext cx="4275786" cy="78483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CA" alt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/23 = 2^9 hosts = </a:t>
            </a:r>
            <a:r>
              <a:rPr lang="en-CA" altLang="en-US" sz="1500" dirty="0">
                <a:solidFill>
                  <a:srgbClr val="FF0000"/>
                </a:solidFill>
                <a:latin typeface="+mn-lt"/>
                <a:ea typeface="ＭＳ Ｐゴシック" charset="0"/>
                <a:cs typeface="CiscoSans"/>
              </a:rPr>
              <a:t>512</a:t>
            </a:r>
          </a:p>
          <a:p>
            <a:r>
              <a:rPr lang="en-CA" alt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256+128+64+32+16+16 = </a:t>
            </a:r>
            <a:r>
              <a:rPr lang="en-CA" altLang="en-US" sz="1500" dirty="0">
                <a:solidFill>
                  <a:srgbClr val="FF0000"/>
                </a:solidFill>
                <a:latin typeface="+mn-lt"/>
                <a:ea typeface="ＭＳ Ｐゴシック" charset="0"/>
                <a:cs typeface="CiscoSans"/>
              </a:rPr>
              <a:t>512 hosts needed</a:t>
            </a:r>
          </a:p>
          <a:p>
            <a:r>
              <a:rPr lang="en-CA" alt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Address range </a:t>
            </a:r>
            <a:r>
              <a:rPr lang="en-CA" altLang="en-US" sz="1500" dirty="0">
                <a:solidFill>
                  <a:srgbClr val="FF0000"/>
                </a:solidFill>
                <a:latin typeface="+mn-lt"/>
                <a:ea typeface="ＭＳ Ｐゴシック" charset="0"/>
                <a:cs typeface="CiscoSans"/>
              </a:rPr>
              <a:t>172.16.0.0  – 172.16.1.255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5031" y="3555804"/>
            <a:ext cx="1326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172.16.1.248 /30 (4)</a:t>
            </a:r>
          </a:p>
          <a:p>
            <a:r>
              <a:rPr lang="en-US" sz="900" b="1" dirty="0"/>
              <a:t>172.16.1.252 /30 (4</a:t>
            </a:r>
            <a:r>
              <a:rPr lang="en-US" sz="800" dirty="0"/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956" y="3555804"/>
            <a:ext cx="2293994" cy="128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7054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en-US" sz="4000" dirty="0"/>
              <a:t>7.2 Addressing Schemes</a:t>
            </a:r>
          </a:p>
        </p:txBody>
      </p:sp>
    </p:spTree>
    <p:extLst>
      <p:ext uri="{BB962C8B-B14F-4D97-AF65-F5344CB8AC3E}">
        <p14:creationId xmlns:p14="http://schemas.microsoft.com/office/powerpoint/2010/main" val="3551905410"/>
      </p:ext>
    </p:extLst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/>
              <a:t>Structured Design</a:t>
            </a:r>
            <a:br>
              <a:rPr lang="en-CA" altLang="en-US" sz="1600" dirty="0"/>
            </a:br>
            <a:r>
              <a:rPr lang="en-CA" altLang="en-US" dirty="0"/>
              <a:t>Network Address Planning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011" y="798944"/>
            <a:ext cx="6357980" cy="435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45078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/>
              <a:t>Structured Design</a:t>
            </a:r>
            <a:br>
              <a:rPr lang="en-CA" altLang="en-US" sz="1600" dirty="0"/>
            </a:br>
            <a:r>
              <a:rPr lang="en-CA" altLang="en-US" dirty="0"/>
              <a:t>Planning to Address the Network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46" y="1014262"/>
            <a:ext cx="3742055" cy="36847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65183" y="1014262"/>
            <a:ext cx="3804455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Each host in an internetwork must have a unique address. </a:t>
            </a:r>
          </a:p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Need proper planning &amp; documentation.</a:t>
            </a:r>
          </a:p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Must provide &amp; control access to servers from internal hosts and external hosts. </a:t>
            </a:r>
          </a:p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Layer 3 STATIC address assigned to a server can be used to control access to that server.</a:t>
            </a:r>
          </a:p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Monitoring security and performance of hosts means network traffic is examined for source IP addresses that are generating or receiving excessive packets. </a:t>
            </a:r>
          </a:p>
        </p:txBody>
      </p:sp>
    </p:spTree>
    <p:extLst>
      <p:ext uri="{BB962C8B-B14F-4D97-AF65-F5344CB8AC3E}">
        <p14:creationId xmlns:p14="http://schemas.microsoft.com/office/powerpoint/2010/main" val="2071579047"/>
      </p:ext>
    </p:extLst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Content Placeholder 2"/>
          <p:cNvSpPr>
            <a:spLocks noGrp="1"/>
          </p:cNvSpPr>
          <p:nvPr>
            <p:ph idx="1"/>
          </p:nvPr>
        </p:nvSpPr>
        <p:spPr>
          <a:xfrm>
            <a:off x="144065" y="798944"/>
            <a:ext cx="3668081" cy="4155319"/>
          </a:xfrm>
        </p:spPr>
        <p:txBody>
          <a:bodyPr/>
          <a:lstStyle/>
          <a:p>
            <a:r>
              <a:rPr lang="en-US" sz="1400" dirty="0"/>
              <a:t>Devices</a:t>
            </a:r>
            <a:r>
              <a:rPr lang="en-US" dirty="0"/>
              <a:t> that require addresses: </a:t>
            </a:r>
          </a:p>
          <a:p>
            <a:pPr lvl="1"/>
            <a:r>
              <a:rPr lang="en-US" altLang="en-US" b="1" dirty="0"/>
              <a:t>End user clients</a:t>
            </a:r>
            <a:r>
              <a:rPr lang="en-US" altLang="en-US" sz="1200" b="1" dirty="0"/>
              <a:t> </a:t>
            </a:r>
          </a:p>
          <a:p>
            <a:pPr lvl="1"/>
            <a:r>
              <a:rPr lang="en-US" altLang="en-US" sz="1200" dirty="0"/>
              <a:t>Can be set for DHCP to save time and manual errors.</a:t>
            </a:r>
          </a:p>
          <a:p>
            <a:pPr lvl="1"/>
            <a:r>
              <a:rPr lang="en-US" altLang="en-US" sz="1200" dirty="0"/>
              <a:t>A change in the </a:t>
            </a:r>
            <a:r>
              <a:rPr lang="en-US" altLang="en-US" sz="1200" dirty="0" err="1"/>
              <a:t>subnetting</a:t>
            </a:r>
            <a:r>
              <a:rPr lang="en-US" altLang="en-US" sz="1200" dirty="0"/>
              <a:t> scheme requires reconfiguration of DHCP server. IPv6 clients use DHCPv6/SLAAC.</a:t>
            </a:r>
          </a:p>
          <a:p>
            <a:pPr lvl="1"/>
            <a:r>
              <a:rPr lang="en-US" altLang="en-US" b="1" dirty="0"/>
              <a:t>Servers</a:t>
            </a:r>
          </a:p>
          <a:p>
            <a:pPr lvl="2"/>
            <a:r>
              <a:rPr lang="en-US" altLang="en-US" dirty="0"/>
              <a:t>Configured with static addresses. </a:t>
            </a:r>
          </a:p>
          <a:p>
            <a:pPr lvl="2"/>
            <a:r>
              <a:rPr lang="en-US" altLang="en-US" dirty="0"/>
              <a:t>Private addresses translated to public addresses if accessible from the Internet.</a:t>
            </a:r>
          </a:p>
          <a:p>
            <a:pPr lvl="1"/>
            <a:r>
              <a:rPr lang="en-US" altLang="en-US" b="1" dirty="0"/>
              <a:t>Intermediary devices</a:t>
            </a:r>
          </a:p>
          <a:p>
            <a:pPr lvl="2"/>
            <a:r>
              <a:rPr lang="en-US" altLang="en-US" dirty="0"/>
              <a:t>Set with static addresses for remote management.</a:t>
            </a:r>
          </a:p>
          <a:p>
            <a:pPr lvl="1"/>
            <a:r>
              <a:rPr lang="en-US" altLang="en-US" b="1" dirty="0"/>
              <a:t>Gateway</a:t>
            </a:r>
          </a:p>
          <a:p>
            <a:pPr lvl="2"/>
            <a:r>
              <a:rPr lang="en-US" altLang="en-US" dirty="0"/>
              <a:t>Router interface used to exit the network.</a:t>
            </a:r>
          </a:p>
          <a:p>
            <a:pPr lvl="2"/>
            <a:endParaRPr lang="en-US" altLang="en-US" dirty="0"/>
          </a:p>
          <a:p>
            <a:pPr lvl="1"/>
            <a:endParaRPr lang="en-US" altLang="en-US" dirty="0"/>
          </a:p>
        </p:txBody>
      </p:sp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/>
              <a:t>Structured Design</a:t>
            </a:r>
            <a:br>
              <a:rPr lang="en-CA" altLang="en-US" sz="1600" dirty="0"/>
            </a:br>
            <a:r>
              <a:rPr lang="en-CA" altLang="en-US" dirty="0"/>
              <a:t>Assigning Addresses to Devices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20427"/>
          <a:stretch/>
        </p:blipFill>
        <p:spPr>
          <a:xfrm>
            <a:off x="3686136" y="2061123"/>
            <a:ext cx="5363371" cy="150578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560310440"/>
      </p:ext>
    </p:extLst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8229864" cy="1827791"/>
          </a:xfrm>
        </p:spPr>
        <p:txBody>
          <a:bodyPr/>
          <a:lstStyle/>
          <a:p>
            <a:r>
              <a:rPr lang="en-US" sz="4000" dirty="0"/>
              <a:t>7.3 Design Considerations for IPv6</a:t>
            </a:r>
          </a:p>
        </p:txBody>
      </p:sp>
    </p:spTree>
    <p:extLst>
      <p:ext uri="{BB962C8B-B14F-4D97-AF65-F5344CB8AC3E}">
        <p14:creationId xmlns:p14="http://schemas.microsoft.com/office/powerpoint/2010/main" val="121872427"/>
      </p:ext>
    </p:extLst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/>
              <a:t>Subnetting</a:t>
            </a:r>
            <a:r>
              <a:rPr lang="en-CA" altLang="en-US" sz="1600" dirty="0"/>
              <a:t> an IPv6 Network</a:t>
            </a:r>
            <a:br>
              <a:rPr lang="en-CA" altLang="en-US" sz="1600" dirty="0"/>
            </a:br>
            <a:r>
              <a:rPr lang="en-CA" altLang="en-US" dirty="0"/>
              <a:t>The IPv6 Global Unicast Address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659" y="1582169"/>
            <a:ext cx="5669254" cy="15904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02488" y="1098217"/>
            <a:ext cx="4623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Structure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8056" y="3250672"/>
            <a:ext cx="4627719" cy="118580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1" y="966371"/>
            <a:ext cx="3438658" cy="3863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IPv6 </a:t>
            </a:r>
            <a:r>
              <a:rPr lang="en-US" sz="1500" dirty="0" err="1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subnetting</a:t>
            </a: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 is not concerned with conserving address space.</a:t>
            </a:r>
          </a:p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IPv6 </a:t>
            </a:r>
            <a:r>
              <a:rPr lang="en-US" sz="1500" dirty="0" err="1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subnetting</a:t>
            </a: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 is about building an addressing hierarchy based on the number of subnetworks needed</a:t>
            </a:r>
            <a:r>
              <a:rPr lang="en-US" sz="1600" dirty="0"/>
              <a:t>.</a:t>
            </a:r>
          </a:p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IPv6 link-local address is never </a:t>
            </a:r>
            <a:r>
              <a:rPr lang="en-US" sz="1500" dirty="0" err="1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subnetted</a:t>
            </a: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. </a:t>
            </a:r>
          </a:p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IPv6 global unicast address can be </a:t>
            </a:r>
            <a:r>
              <a:rPr lang="en-US" sz="1500" dirty="0" err="1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subnetted</a:t>
            </a: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.</a:t>
            </a:r>
          </a:p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IPv6 global unicast address normally consists of a /48 global routing prefix, a 16 bit subnet ID, and a 64 bit interface ID.</a:t>
            </a:r>
            <a:endParaRPr lang="en-US" altLang="en-US" sz="1500" dirty="0">
              <a:solidFill>
                <a:srgbClr val="000000"/>
              </a:solidFill>
              <a:latin typeface="+mn-lt"/>
              <a:ea typeface="ＭＳ Ｐゴシック" charset="0"/>
              <a:cs typeface="CiscoSans"/>
            </a:endParaRPr>
          </a:p>
        </p:txBody>
      </p:sp>
    </p:spTree>
    <p:extLst>
      <p:ext uri="{BB962C8B-B14F-4D97-AF65-F5344CB8AC3E}">
        <p14:creationId xmlns:p14="http://schemas.microsoft.com/office/powerpoint/2010/main" val="2376591089"/>
      </p:ext>
    </p:extLst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/>
              <a:t>Subnetting</a:t>
            </a:r>
            <a:r>
              <a:rPr lang="en-CA" altLang="en-US" sz="1600" dirty="0"/>
              <a:t> an IPv6 Network</a:t>
            </a:r>
            <a:br>
              <a:rPr lang="en-CA" altLang="en-US" sz="1600" dirty="0"/>
            </a:br>
            <a:r>
              <a:rPr lang="en-CA" altLang="en-US" dirty="0" err="1"/>
              <a:t>Subnetting</a:t>
            </a:r>
            <a:r>
              <a:rPr lang="en-CA" altLang="en-US" dirty="0"/>
              <a:t> Using the Subnet ID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576" y="1378039"/>
            <a:ext cx="4640065" cy="35593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8576" y="960553"/>
            <a:ext cx="4640066" cy="41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4362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Reduces overall network traffic and improves network performance. </a:t>
            </a:r>
          </a:p>
          <a:p>
            <a:r>
              <a:rPr lang="en-US" dirty="0"/>
              <a:t>Enables an administrator to implement security policies such as which subnets are allowed or not allowed to communicate together.</a:t>
            </a:r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1600" dirty="0">
                <a:latin typeface="Arial" charset="0"/>
              </a:rPr>
              <a:t>Network Segmentation</a:t>
            </a:r>
            <a:br>
              <a:rPr lang="en-GB" sz="1600" dirty="0">
                <a:latin typeface="Arial" charset="0"/>
              </a:rPr>
            </a:br>
            <a:r>
              <a:rPr lang="en-US" altLang="en-US" dirty="0"/>
              <a:t>Reasons for </a:t>
            </a:r>
            <a:r>
              <a:rPr lang="en-US" altLang="en-US" dirty="0" err="1"/>
              <a:t>Subnetting</a:t>
            </a:r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46430"/>
            <a:ext cx="4618761" cy="2500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199" y="2913238"/>
            <a:ext cx="3098477" cy="21340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246" y="2269431"/>
            <a:ext cx="20444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/>
              <a:t>Subnetting</a:t>
            </a:r>
            <a:r>
              <a:rPr lang="en-US" sz="1200" b="1" dirty="0"/>
              <a:t> by Location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72199" y="1529988"/>
            <a:ext cx="2789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Communicating between</a:t>
            </a:r>
          </a:p>
          <a:p>
            <a:pPr algn="ctr"/>
            <a:r>
              <a:rPr lang="en-US" sz="1200" b="1" dirty="0"/>
              <a:t> Networks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58141" y="2636239"/>
            <a:ext cx="26621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/>
              <a:t>Subnetting</a:t>
            </a:r>
            <a:r>
              <a:rPr lang="en-US" sz="1200" b="1" dirty="0"/>
              <a:t> by Device Type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3559" y="1444496"/>
            <a:ext cx="3005341" cy="212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47736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/>
              <a:t>Subnetting</a:t>
            </a:r>
            <a:r>
              <a:rPr lang="en-CA" altLang="en-US" sz="1600" dirty="0"/>
              <a:t> an IPv6 Network</a:t>
            </a:r>
            <a:br>
              <a:rPr lang="en-CA" altLang="en-US" sz="1600" dirty="0"/>
            </a:br>
            <a:r>
              <a:rPr lang="en-CA" altLang="en-US" dirty="0"/>
              <a:t>IPv6 Subnet Allocation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484" r="6785"/>
          <a:stretch/>
        </p:blipFill>
        <p:spPr>
          <a:xfrm>
            <a:off x="5171611" y="226603"/>
            <a:ext cx="3348299" cy="2533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611" y="2874886"/>
            <a:ext cx="3419148" cy="2079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046" y="1107583"/>
            <a:ext cx="4344241" cy="339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5553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err="1">
                <a:latin typeface="Arial" charset="0"/>
              </a:rPr>
              <a:t>Subnetting</a:t>
            </a:r>
            <a:r>
              <a:rPr lang="en-US" sz="1600" dirty="0">
                <a:latin typeface="Arial" charset="0"/>
              </a:rPr>
              <a:t> an IPv4 Network</a:t>
            </a:r>
            <a:br>
              <a:rPr lang="en-GB" sz="1600" dirty="0"/>
            </a:br>
            <a:r>
              <a:rPr lang="en-US" altLang="en-US" dirty="0"/>
              <a:t>Octet Boundaries</a:t>
            </a:r>
            <a:endParaRPr lang="en-CA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532585" y="3636610"/>
            <a:ext cx="7050613" cy="90152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Prefix length and the subnet mask are different ways of identifying the network portion of an address.</a:t>
            </a:r>
            <a:endParaRPr lang="en-CA" sz="14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CA" sz="1400" dirty="0"/>
              <a:t>Subnets are created by borrowing host bits for network bits.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CA" sz="1400" dirty="0"/>
              <a:t>More host bits borrowed, the more subnets that can be defined</a:t>
            </a:r>
            <a:r>
              <a:rPr lang="en-CA" dirty="0"/>
              <a:t>.</a:t>
            </a:r>
            <a:endParaRPr lang="en-CA" altLang="en-US" dirty="0"/>
          </a:p>
          <a:p>
            <a:pPr lvl="1"/>
            <a:endParaRPr lang="en-CA" altLang="en-US" dirty="0"/>
          </a:p>
          <a:p>
            <a:pPr lvl="1"/>
            <a:endParaRPr lang="en-CA" altLang="en-US" dirty="0"/>
          </a:p>
          <a:p>
            <a:pPr lvl="1"/>
            <a:endParaRPr lang="en-CA" altLang="en-US" dirty="0"/>
          </a:p>
          <a:p>
            <a:pPr lvl="1"/>
            <a:endParaRPr lang="en-CA" altLang="en-US" dirty="0"/>
          </a:p>
          <a:p>
            <a:pPr lvl="1"/>
            <a:endParaRPr lang="en-CA" altLang="en-US" dirty="0"/>
          </a:p>
          <a:p>
            <a:pPr lvl="1"/>
            <a:endParaRPr lang="en-CA" altLang="en-US" dirty="0"/>
          </a:p>
          <a:p>
            <a:pPr lvl="1"/>
            <a:endParaRPr lang="en-CA" altLang="en-US" dirty="0"/>
          </a:p>
          <a:p>
            <a:pPr lvl="1"/>
            <a:endParaRPr lang="en-CA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79" r="1361"/>
          <a:stretch/>
        </p:blipFill>
        <p:spPr>
          <a:xfrm>
            <a:off x="1622738" y="799398"/>
            <a:ext cx="6864440" cy="283721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36711" y="1204223"/>
            <a:ext cx="1111608" cy="20137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Networks are most easily </a:t>
            </a:r>
            <a:r>
              <a:rPr lang="en-US" sz="1400" b="1" dirty="0" err="1"/>
              <a:t>subnetted</a:t>
            </a:r>
            <a:r>
              <a:rPr lang="en-US" sz="1400" b="1" dirty="0"/>
              <a:t> at the </a:t>
            </a:r>
          </a:p>
          <a:p>
            <a:pPr algn="ctr"/>
            <a:r>
              <a:rPr lang="en-US" sz="1400" b="1" dirty="0"/>
              <a:t>octet boundary of /8, /16, and /24</a:t>
            </a:r>
          </a:p>
        </p:txBody>
      </p:sp>
    </p:spTree>
    <p:extLst>
      <p:ext uri="{BB962C8B-B14F-4D97-AF65-F5344CB8AC3E}">
        <p14:creationId xmlns:p14="http://schemas.microsoft.com/office/powerpoint/2010/main" val="40083748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err="1">
                <a:latin typeface="Arial" charset="0"/>
              </a:rPr>
              <a:t>Subnetting</a:t>
            </a:r>
            <a:r>
              <a:rPr lang="en-US" sz="1600" dirty="0">
                <a:latin typeface="Arial" charset="0"/>
              </a:rPr>
              <a:t> an IPv4 Network </a:t>
            </a:r>
            <a:br>
              <a:rPr lang="en-US" altLang="en-US" sz="1600" dirty="0"/>
            </a:br>
            <a:r>
              <a:rPr lang="en-US" altLang="en-US" dirty="0" err="1"/>
              <a:t>Subnetting</a:t>
            </a:r>
            <a:r>
              <a:rPr lang="en-US" altLang="en-US" dirty="0"/>
              <a:t> on the Octet Boundary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477" y="3847069"/>
            <a:ext cx="8542116" cy="615703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err="1"/>
              <a:t>Subnetting</a:t>
            </a:r>
            <a:r>
              <a:rPr lang="en-US" sz="1400" dirty="0"/>
              <a:t> Network 10.x.0.0/16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Define up to 256 subnets with each subnet capable of connecting 65,534 hosts.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First two octets identify the network portion while the last two octets are for host IP addresses.</a:t>
            </a:r>
            <a:endParaRPr lang="en-CA" alt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31" y="798944"/>
            <a:ext cx="8452209" cy="308071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736946885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err="1">
                <a:latin typeface="Arial" charset="0"/>
              </a:rPr>
              <a:t>Subnetting</a:t>
            </a:r>
            <a:r>
              <a:rPr lang="en-US" sz="1600" dirty="0">
                <a:latin typeface="Arial" charset="0"/>
              </a:rPr>
              <a:t> an IPv4 Network </a:t>
            </a:r>
            <a:br>
              <a:rPr lang="en-US" altLang="en-US" sz="1600" dirty="0"/>
            </a:br>
            <a:r>
              <a:rPr lang="en-US" altLang="en-US" dirty="0" err="1"/>
              <a:t>Subnetting</a:t>
            </a:r>
            <a:r>
              <a:rPr lang="en-US" altLang="en-US" dirty="0"/>
              <a:t> on the Octet Boundary (Cont.)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8181" y="3952089"/>
            <a:ext cx="8109411" cy="652531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err="1"/>
              <a:t>Subnetting</a:t>
            </a:r>
            <a:r>
              <a:rPr lang="en-US" sz="1400" dirty="0"/>
              <a:t> Network 10.x.x.0/24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Define 65,536 subnets each capable of connecting 254 hosts.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/24 boundary is very popular in </a:t>
            </a:r>
            <a:r>
              <a:rPr lang="en-US" sz="1400" dirty="0" err="1"/>
              <a:t>subnetting</a:t>
            </a:r>
            <a:r>
              <a:rPr lang="en-US" sz="1400" dirty="0"/>
              <a:t> because of number of hosts.</a:t>
            </a:r>
            <a:endParaRPr lang="en-CA" alt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82" y="751080"/>
            <a:ext cx="7457542" cy="314105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055843325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err="1">
                <a:latin typeface="Arial" charset="0"/>
              </a:rPr>
              <a:t>Subnetting</a:t>
            </a:r>
            <a:r>
              <a:rPr lang="en-US" sz="1600" dirty="0">
                <a:latin typeface="Arial" charset="0"/>
              </a:rPr>
              <a:t> an IPv4 Network </a:t>
            </a:r>
            <a:br>
              <a:rPr lang="en-US" altLang="en-US" sz="1600" dirty="0"/>
            </a:br>
            <a:r>
              <a:rPr lang="en-US" altLang="en-US" dirty="0"/>
              <a:t>Classless </a:t>
            </a:r>
            <a:r>
              <a:rPr lang="en-US" altLang="en-US" dirty="0" err="1"/>
              <a:t>Subnetting</a:t>
            </a:r>
            <a:endParaRPr lang="en-US" altLang="en-US" dirty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5358" y="4342677"/>
            <a:ext cx="8853286" cy="265927"/>
          </a:xfrm>
        </p:spPr>
        <p:txBody>
          <a:bodyPr/>
          <a:lstStyle/>
          <a:p>
            <a:pPr marL="0" indent="0" algn="ctr">
              <a:buNone/>
            </a:pPr>
            <a:r>
              <a:rPr lang="en-US" sz="1600" dirty="0"/>
              <a:t>Subnets can borrow bits from </a:t>
            </a:r>
            <a:r>
              <a:rPr lang="en-US" sz="1600" i="1" dirty="0"/>
              <a:t>any</a:t>
            </a:r>
            <a:r>
              <a:rPr lang="en-US" sz="1600" dirty="0"/>
              <a:t> host bit position to create other masks. </a:t>
            </a:r>
            <a:endParaRPr lang="en-CA" alt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716" r="-1"/>
          <a:stretch/>
        </p:blipFill>
        <p:spPr>
          <a:xfrm>
            <a:off x="695458" y="1168276"/>
            <a:ext cx="7508385" cy="313877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893672" y="834572"/>
            <a:ext cx="3356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Subnetting</a:t>
            </a:r>
            <a:r>
              <a:rPr lang="en-US" dirty="0"/>
              <a:t> a /24 Network</a:t>
            </a:r>
          </a:p>
        </p:txBody>
      </p:sp>
    </p:spTree>
    <p:extLst>
      <p:ext uri="{BB962C8B-B14F-4D97-AF65-F5344CB8AC3E}">
        <p14:creationId xmlns:p14="http://schemas.microsoft.com/office/powerpoint/2010/main" val="449553146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Default Theme">
  <a:themeElements>
    <a:clrScheme name="Custom 6">
      <a:dk1>
        <a:srgbClr val="58585B"/>
      </a:dk1>
      <a:lt1>
        <a:srgbClr val="FFFFFF"/>
      </a:lt1>
      <a:dk2>
        <a:srgbClr val="58585B"/>
      </a:dk2>
      <a:lt2>
        <a:srgbClr val="81C569"/>
      </a:lt2>
      <a:accent1>
        <a:srgbClr val="004C69"/>
      </a:accent1>
      <a:accent2>
        <a:srgbClr val="9E0B0F"/>
      </a:accent2>
      <a:accent3>
        <a:srgbClr val="FFFFFF"/>
      </a:accent3>
      <a:accent4>
        <a:srgbClr val="367187"/>
      </a:accent4>
      <a:accent5>
        <a:srgbClr val="38C6F4"/>
      </a:accent5>
      <a:accent6>
        <a:srgbClr val="FBAB18"/>
      </a:accent6>
      <a:hlink>
        <a:srgbClr val="38C6F4"/>
      </a:hlink>
      <a:folHlink>
        <a:srgbClr val="81C56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Default Theme" id="{A3178FD6-045E-43BB-9FF9-79BDC55288A1}" vid="{B3635A64-254C-4D4D-B1C2-6197525273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11744</TotalTime>
  <Words>1648</Words>
  <Application>Microsoft Office PowerPoint</Application>
  <PresentationFormat>On-screen Show (16:9)</PresentationFormat>
  <Paragraphs>244</Paragraphs>
  <Slides>50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ＭＳ Ｐゴシック</vt:lpstr>
      <vt:lpstr>Arial</vt:lpstr>
      <vt:lpstr>Calibri</vt:lpstr>
      <vt:lpstr>CiscoSans</vt:lpstr>
      <vt:lpstr>CiscoSans ExtraLight</vt:lpstr>
      <vt:lpstr>CiscoSans Thin</vt:lpstr>
      <vt:lpstr>Wingdings</vt:lpstr>
      <vt:lpstr>Default Theme</vt:lpstr>
      <vt:lpstr>Lecture 7:  Subnetting IP Networks</vt:lpstr>
      <vt:lpstr>7.1 Subnetting an IPv4 Network</vt:lpstr>
      <vt:lpstr>Network Segmentation Broadcast Domains</vt:lpstr>
      <vt:lpstr>Network Segmentation Problems with Large Broadcast Domains</vt:lpstr>
      <vt:lpstr>Network Segmentation Reasons for Subnetting</vt:lpstr>
      <vt:lpstr>Subnetting an IPv4 Network Octet Boundaries</vt:lpstr>
      <vt:lpstr>Subnetting an IPv4 Network  Subnetting on the Octet Boundary</vt:lpstr>
      <vt:lpstr>Subnetting an IPv4 Network  Subnetting on the Octet Boundary (Cont.)</vt:lpstr>
      <vt:lpstr>Subnetting an IPv4 Network  Classless Subnetting</vt:lpstr>
      <vt:lpstr>Subnetting an IPv4 Network The Subnet Mask</vt:lpstr>
      <vt:lpstr>Subnetting an IPv4 Network Video Demonstration – The Subnet Mask (Cont.)</vt:lpstr>
      <vt:lpstr>Subnetting an IPv4 Network Video Demonstration – Subnetting with the Magic Number</vt:lpstr>
      <vt:lpstr>Subnetting an IPv4 Network Video Demonstration – Subnetting with the Magic Number (Cont.)</vt:lpstr>
      <vt:lpstr>Subnetting an IPv4 Network Video Demonstration – Subnetting with the Magic Number (Cont.)</vt:lpstr>
      <vt:lpstr>Subnetting an IPv4 Network  Classless Subnetting Example</vt:lpstr>
      <vt:lpstr>Subnetting an IPv4 Network  Creating 2 Subnets</vt:lpstr>
      <vt:lpstr>Subnetting an IPv4 Network Video Demonstration – Creating Two Equal-sized Subnets (/25)</vt:lpstr>
      <vt:lpstr>Subnetting an IPv4 Network  Subnetting Formulas</vt:lpstr>
      <vt:lpstr>Subnetting an IPv4 Network  Subnetting Formulas (Cont.)</vt:lpstr>
      <vt:lpstr>Subnetting an IPv4 Network  Creating 4 Subnets</vt:lpstr>
      <vt:lpstr>Subnetting an IPv4 Network  Creating 4 Subnets (Cont.)</vt:lpstr>
      <vt:lpstr>Subnetting an IPv4 Network  Creating 4 Subnets (Cont.)</vt:lpstr>
      <vt:lpstr>Subnetting an IPv4 Network Video Demonstration – Creating Four Equal-sized Subnets (/26)</vt:lpstr>
      <vt:lpstr>Subnetting an IPv4 Network Video Demonstration – Creating Eight Equal-sized Subnets (/27)</vt:lpstr>
      <vt:lpstr>Subnetting a /16 and /8 Prefix Creating Subnets with a /16 prefix</vt:lpstr>
      <vt:lpstr>Subnetting a /16 and /8 Prefix Creating 100 Subnets with a /16 prefix</vt:lpstr>
      <vt:lpstr>Subnetting a /16 and /8 Prefix Calculating the Hosts</vt:lpstr>
      <vt:lpstr>Subnetting a /16 and /8 Prefix  Video Demonstration – Creating One Hundred Equal-sized Subnets</vt:lpstr>
      <vt:lpstr>Subnetting a /16 and /8 Prefix Creating 1000 Subnets with a /8 Network</vt:lpstr>
      <vt:lpstr>Subnetting a /16 and /8 Prefix Creating 1000 Subnets with a /8 Network (Cont.)</vt:lpstr>
      <vt:lpstr>Subnetting a /16 and /8 Prefix  Video Demonstration – Subnetting Across Multiple Octets</vt:lpstr>
      <vt:lpstr>Subnetting to Meet Requirements Subnetting Based on Host Requirements</vt:lpstr>
      <vt:lpstr>Subnetting to Meet Requirements Subnetting Based On Network Requirements</vt:lpstr>
      <vt:lpstr>Subnetting to Meet Requirements Network Requirement Example</vt:lpstr>
      <vt:lpstr>Subnetting to Meet Requirements Network Requirement Example (Cont.)</vt:lpstr>
      <vt:lpstr>Benefits of Variable Length Subnet Masking Traditional Subnetting Wastes Addresses</vt:lpstr>
      <vt:lpstr>Benefits of Variable Length Subnet Masking Variable Length Subnet Masks (VLSM)</vt:lpstr>
      <vt:lpstr>Benefits of Variable Length Subnet Masking Basic VLSM</vt:lpstr>
      <vt:lpstr>Benefits of Variable Length Subnet Masking  Video Demonstration – VLSM Basics</vt:lpstr>
      <vt:lpstr>Benefits of Variable Length Subnet Masking VLSM in Practice</vt:lpstr>
      <vt:lpstr>Benefits of Variable Length Subnet Masking VLSM Chart</vt:lpstr>
      <vt:lpstr>Benefits of Variable Length Subnet Masking  Video Demonstration – VLSM Example</vt:lpstr>
      <vt:lpstr>7.2 Addressing Schemes</vt:lpstr>
      <vt:lpstr>Structured Design Network Address Planning</vt:lpstr>
      <vt:lpstr>Structured Design Planning to Address the Network</vt:lpstr>
      <vt:lpstr>Structured Design Assigning Addresses to Devices</vt:lpstr>
      <vt:lpstr>7.3 Design Considerations for IPv6</vt:lpstr>
      <vt:lpstr>Subnetting an IPv6 Network The IPv6 Global Unicast Address</vt:lpstr>
      <vt:lpstr>Subnetting an IPv6 Network Subnetting Using the Subnet ID</vt:lpstr>
      <vt:lpstr>Subnetting an IPv6 Network IPv6 Subnet Allocation</vt:lpstr>
    </vt:vector>
  </TitlesOfParts>
  <Company>Cisco Systems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bvachon@cisco.com</dc:creator>
  <cp:lastModifiedBy>Administrator</cp:lastModifiedBy>
  <cp:revision>345</cp:revision>
  <dcterms:created xsi:type="dcterms:W3CDTF">2016-08-22T22:27:36Z</dcterms:created>
  <dcterms:modified xsi:type="dcterms:W3CDTF">2026-03-28T11:12:29Z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ProviderInitializationData">
    <vt:lpwstr>https://cisco.jiveon.com</vt:lpwstr>
  </property>
  <property fmtid="{D5CDD505-2E9C-101B-9397-08002B2CF9AE}" pid="3" name="Offisync_UpdateToken">
    <vt:lpwstr>1</vt:lpwstr>
  </property>
  <property fmtid="{D5CDD505-2E9C-101B-9397-08002B2CF9AE}" pid="4" name="Offisync_ServerID">
    <vt:lpwstr>07841bbc-cd3c-4a76-827f-75a2226890f4</vt:lpwstr>
  </property>
  <property fmtid="{D5CDD505-2E9C-101B-9397-08002B2CF9AE}" pid="5" name="Offisync_UniqueId">
    <vt:lpwstr>1702406</vt:lpwstr>
  </property>
  <property fmtid="{D5CDD505-2E9C-101B-9397-08002B2CF9AE}" pid="6" name="Jive_VersionGuid">
    <vt:lpwstr>fd96a0b3-f68d-4727-8e4f-2128d37ed30a</vt:lpwstr>
  </property>
  <property fmtid="{D5CDD505-2E9C-101B-9397-08002B2CF9AE}" pid="7" name="Jive_LatestUserAccountName">
    <vt:lpwstr>alljohns</vt:lpwstr>
  </property>
</Properties>
</file>